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Lst>
  <p:sldSz cx="18288000" cy="10287000"/>
  <p:notesSz cx="6858000" cy="9144000"/>
  <p:embeddedFontLst>
    <p:embeddedFont>
      <p:font typeface="Proxima Nova Condensed Bold" charset="1" panose="02000506030000020004"/>
      <p:regular r:id="rId21"/>
    </p:embeddedFont>
    <p:embeddedFont>
      <p:font typeface="Touvlo Bold" charset="1" panose="020B0804030403020204"/>
      <p:regular r:id="rId22"/>
    </p:embeddedFont>
    <p:embeddedFont>
      <p:font typeface="Touvlo" charset="1" panose="020B0604030403020204"/>
      <p:regular r:id="rId23"/>
    </p:embeddedFont>
    <p:embeddedFont>
      <p:font typeface="Arimo Bold" charset="1" panose="020B0704020202020204"/>
      <p:regular r:id="rId24"/>
    </p:embeddedFont>
    <p:embeddedFont>
      <p:font typeface="Arimo" charset="1" panose="020B0604020202020204"/>
      <p:regular r:id="rId25"/>
    </p:embeddedFont>
    <p:embeddedFont>
      <p:font typeface="Touvlo Italics" charset="1" panose="020B0604030403090204"/>
      <p:regular r:id="rId2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fonts/font21.fntdata" Type="http://schemas.openxmlformats.org/officeDocument/2006/relationships/font"/><Relationship Id="rId22" Target="fonts/font22.fntdata" Type="http://schemas.openxmlformats.org/officeDocument/2006/relationships/font"/><Relationship Id="rId23" Target="fonts/font23.fntdata" Type="http://schemas.openxmlformats.org/officeDocument/2006/relationships/font"/><Relationship Id="rId24" Target="fonts/font24.fntdata" Type="http://schemas.openxmlformats.org/officeDocument/2006/relationships/font"/><Relationship Id="rId25" Target="fonts/font25.fntdata" Type="http://schemas.openxmlformats.org/officeDocument/2006/relationships/font"/><Relationship Id="rId26" Target="fonts/font26.fntdata" Type="http://schemas.openxmlformats.org/officeDocument/2006/relationships/font"/><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2.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 Id="rId3" Target="../media/image2.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 Id="rId3" Target="../media/image2.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png" Type="http://schemas.openxmlformats.org/officeDocument/2006/relationships/image"/><Relationship Id="rId3" Target="../media/image7.png" Type="http://schemas.openxmlformats.org/officeDocument/2006/relationships/image"/><Relationship Id="rId4" Target="../media/image8.png" Type="http://schemas.openxmlformats.org/officeDocument/2006/relationships/image"/><Relationship Id="rId5" Target="../media/image2.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9.png" Type="http://schemas.openxmlformats.org/officeDocument/2006/relationships/image"/><Relationship Id="rId3" Target="../media/image2.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0.png" Type="http://schemas.openxmlformats.org/officeDocument/2006/relationships/image"/><Relationship Id="rId3" Target="../media/image2.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1.png" Type="http://schemas.openxmlformats.org/officeDocument/2006/relationships/image"/><Relationship Id="rId3" Target="../media/image12.png" Type="http://schemas.openxmlformats.org/officeDocument/2006/relationships/image"/><Relationship Id="rId4" Target="../media/image13.png" Type="http://schemas.openxmlformats.org/officeDocument/2006/relationships/image"/><Relationship Id="rId5" Target="../media/image14.png" Type="http://schemas.openxmlformats.org/officeDocument/2006/relationships/image"/><Relationship Id="rId6" Target="../media/image2.pn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5.png" Type="http://schemas.openxmlformats.org/officeDocument/2006/relationships/image"/><Relationship Id="rId3" Target="../media/image2.pn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051828"/>
        </a:solidFill>
      </p:bgPr>
    </p:bg>
    <p:spTree>
      <p:nvGrpSpPr>
        <p:cNvPr id="1" name=""/>
        <p:cNvGrpSpPr/>
        <p:nvPr/>
      </p:nvGrpSpPr>
      <p:grpSpPr>
        <a:xfrm>
          <a:off x="0" y="0"/>
          <a:ext cx="0" cy="0"/>
          <a:chOff x="0" y="0"/>
          <a:chExt cx="0" cy="0"/>
        </a:xfrm>
      </p:grpSpPr>
      <p:grpSp>
        <p:nvGrpSpPr>
          <p:cNvPr name="Group 2" id="2"/>
          <p:cNvGrpSpPr/>
          <p:nvPr/>
        </p:nvGrpSpPr>
        <p:grpSpPr>
          <a:xfrm rot="0">
            <a:off x="9296400" y="666750"/>
            <a:ext cx="8324850" cy="7162800"/>
            <a:chOff x="0" y="0"/>
            <a:chExt cx="1287005" cy="1107355"/>
          </a:xfrm>
        </p:grpSpPr>
        <p:sp>
          <p:nvSpPr>
            <p:cNvPr name="Freeform 3" id="3"/>
            <p:cNvSpPr/>
            <p:nvPr/>
          </p:nvSpPr>
          <p:spPr>
            <a:xfrm flipH="false" flipV="false" rot="0">
              <a:off x="0" y="0"/>
              <a:ext cx="1287005" cy="1107355"/>
            </a:xfrm>
            <a:custGeom>
              <a:avLst/>
              <a:gdLst/>
              <a:ahLst/>
              <a:cxnLst/>
              <a:rect r="r" b="b" t="t" l="l"/>
              <a:pathLst>
                <a:path h="1107355" w="1287005">
                  <a:moveTo>
                    <a:pt x="13950" y="0"/>
                  </a:moveTo>
                  <a:lnTo>
                    <a:pt x="1273056" y="0"/>
                  </a:lnTo>
                  <a:cubicBezTo>
                    <a:pt x="1276755" y="0"/>
                    <a:pt x="1280303" y="1470"/>
                    <a:pt x="1282919" y="4086"/>
                  </a:cubicBezTo>
                  <a:cubicBezTo>
                    <a:pt x="1285536" y="6702"/>
                    <a:pt x="1287005" y="10250"/>
                    <a:pt x="1287005" y="13950"/>
                  </a:cubicBezTo>
                  <a:lnTo>
                    <a:pt x="1287005" y="1093405"/>
                  </a:lnTo>
                  <a:cubicBezTo>
                    <a:pt x="1287005" y="1101109"/>
                    <a:pt x="1280760" y="1107355"/>
                    <a:pt x="1273056" y="1107355"/>
                  </a:cubicBezTo>
                  <a:lnTo>
                    <a:pt x="13950" y="1107355"/>
                  </a:lnTo>
                  <a:cubicBezTo>
                    <a:pt x="10250" y="1107355"/>
                    <a:pt x="6702" y="1105885"/>
                    <a:pt x="4086" y="1103269"/>
                  </a:cubicBezTo>
                  <a:cubicBezTo>
                    <a:pt x="1470" y="1100653"/>
                    <a:pt x="0" y="1097105"/>
                    <a:pt x="0" y="1093405"/>
                  </a:cubicBezTo>
                  <a:lnTo>
                    <a:pt x="0" y="13950"/>
                  </a:lnTo>
                  <a:cubicBezTo>
                    <a:pt x="0" y="6245"/>
                    <a:pt x="6245" y="0"/>
                    <a:pt x="13950" y="0"/>
                  </a:cubicBezTo>
                  <a:close/>
                </a:path>
              </a:pathLst>
            </a:custGeom>
            <a:blipFill>
              <a:blip r:embed="rId2"/>
              <a:stretch>
                <a:fillRect l="-464" t="0" r="-464" b="0"/>
              </a:stretch>
            </a:blipFill>
          </p:spPr>
        </p:sp>
      </p:grpSp>
      <p:grpSp>
        <p:nvGrpSpPr>
          <p:cNvPr name="Group 4" id="4"/>
          <p:cNvGrpSpPr/>
          <p:nvPr/>
        </p:nvGrpSpPr>
        <p:grpSpPr>
          <a:xfrm rot="-5400000">
            <a:off x="-5014748" y="5014748"/>
            <a:ext cx="10287000" cy="257505"/>
            <a:chOff x="0" y="0"/>
            <a:chExt cx="2709333" cy="67820"/>
          </a:xfrm>
        </p:grpSpPr>
        <p:sp>
          <p:nvSpPr>
            <p:cNvPr name="Freeform 5" id="5"/>
            <p:cNvSpPr/>
            <p:nvPr/>
          </p:nvSpPr>
          <p:spPr>
            <a:xfrm flipH="false" flipV="false" rot="0">
              <a:off x="0" y="0"/>
              <a:ext cx="2709333" cy="67820"/>
            </a:xfrm>
            <a:custGeom>
              <a:avLst/>
              <a:gdLst/>
              <a:ahLst/>
              <a:cxnLst/>
              <a:rect r="r" b="b" t="t" l="l"/>
              <a:pathLst>
                <a:path h="67820" w="2709333">
                  <a:moveTo>
                    <a:pt x="0" y="0"/>
                  </a:moveTo>
                  <a:lnTo>
                    <a:pt x="2709333" y="0"/>
                  </a:lnTo>
                  <a:lnTo>
                    <a:pt x="2709333" y="67820"/>
                  </a:lnTo>
                  <a:lnTo>
                    <a:pt x="0" y="67820"/>
                  </a:lnTo>
                  <a:close/>
                </a:path>
              </a:pathLst>
            </a:custGeom>
            <a:solidFill>
              <a:srgbClr val="FFFFFF"/>
            </a:solidFill>
          </p:spPr>
        </p:sp>
        <p:sp>
          <p:nvSpPr>
            <p:cNvPr name="TextBox 6" id="6"/>
            <p:cNvSpPr txBox="true"/>
            <p:nvPr/>
          </p:nvSpPr>
          <p:spPr>
            <a:xfrm>
              <a:off x="0" y="-38100"/>
              <a:ext cx="2709333" cy="105920"/>
            </a:xfrm>
            <a:prstGeom prst="rect">
              <a:avLst/>
            </a:prstGeom>
          </p:spPr>
          <p:txBody>
            <a:bodyPr anchor="ctr" rtlCol="false" tIns="50800" lIns="50800" bIns="50800" rIns="50800"/>
            <a:lstStyle/>
            <a:p>
              <a:pPr algn="ctr">
                <a:lnSpc>
                  <a:spcPts val="3079"/>
                </a:lnSpc>
              </a:pPr>
            </a:p>
          </p:txBody>
        </p:sp>
      </p:grpSp>
      <p:sp>
        <p:nvSpPr>
          <p:cNvPr name="TextBox 7" id="7"/>
          <p:cNvSpPr txBox="true"/>
          <p:nvPr/>
        </p:nvSpPr>
        <p:spPr>
          <a:xfrm rot="0">
            <a:off x="666750" y="838200"/>
            <a:ext cx="6886575" cy="2197099"/>
          </a:xfrm>
          <a:prstGeom prst="rect">
            <a:avLst/>
          </a:prstGeom>
        </p:spPr>
        <p:txBody>
          <a:bodyPr anchor="t" rtlCol="false" tIns="0" lIns="0" bIns="0" rIns="0">
            <a:spAutoFit/>
          </a:bodyPr>
          <a:lstStyle/>
          <a:p>
            <a:pPr algn="l" marL="0" indent="0" lvl="0">
              <a:lnSpc>
                <a:spcPts val="8499"/>
              </a:lnSpc>
              <a:spcBef>
                <a:spcPct val="0"/>
              </a:spcBef>
            </a:pPr>
            <a:r>
              <a:rPr lang="en-US" b="true" sz="8499" strike="noStrike" u="none">
                <a:solidFill>
                  <a:srgbClr val="FFFFFF"/>
                </a:solidFill>
                <a:latin typeface="Proxima Nova Condensed Bold"/>
                <a:ea typeface="Proxima Nova Condensed Bold"/>
                <a:cs typeface="Proxima Nova Condensed Bold"/>
                <a:sym typeface="Proxima Nova Condensed Bold"/>
              </a:rPr>
              <a:t>Connor T. MacIvor</a:t>
            </a:r>
          </a:p>
        </p:txBody>
      </p:sp>
      <p:grpSp>
        <p:nvGrpSpPr>
          <p:cNvPr name="Group 8" id="8"/>
          <p:cNvGrpSpPr/>
          <p:nvPr/>
        </p:nvGrpSpPr>
        <p:grpSpPr>
          <a:xfrm rot="0">
            <a:off x="9296400" y="8104822"/>
            <a:ext cx="7913050" cy="1214565"/>
            <a:chOff x="0" y="0"/>
            <a:chExt cx="10550733" cy="1619419"/>
          </a:xfrm>
        </p:grpSpPr>
        <p:sp>
          <p:nvSpPr>
            <p:cNvPr name="TextBox 9" id="9"/>
            <p:cNvSpPr txBox="true"/>
            <p:nvPr/>
          </p:nvSpPr>
          <p:spPr>
            <a:xfrm rot="0">
              <a:off x="0" y="-66675"/>
              <a:ext cx="10550733" cy="676275"/>
            </a:xfrm>
            <a:prstGeom prst="rect">
              <a:avLst/>
            </a:prstGeom>
          </p:spPr>
          <p:txBody>
            <a:bodyPr anchor="t" rtlCol="false" tIns="0" lIns="0" bIns="0" rIns="0">
              <a:spAutoFit/>
            </a:bodyPr>
            <a:lstStyle/>
            <a:p>
              <a:pPr algn="l" marL="0" indent="0" lvl="0">
                <a:lnSpc>
                  <a:spcPts val="4200"/>
                </a:lnSpc>
                <a:spcBef>
                  <a:spcPct val="0"/>
                </a:spcBef>
              </a:pPr>
              <a:r>
                <a:rPr lang="en-US" b="true" sz="3000" strike="noStrike" u="none">
                  <a:solidFill>
                    <a:srgbClr val="FFFFFF"/>
                  </a:solidFill>
                  <a:latin typeface="Proxima Nova Condensed Bold"/>
                  <a:ea typeface="Proxima Nova Condensed Bold"/>
                  <a:cs typeface="Proxima Nova Condensed Bold"/>
                  <a:sym typeface="Proxima Nova Condensed Bold"/>
                </a:rPr>
                <a:t>AI + HI: THE MODERN REALTOR</a:t>
              </a:r>
            </a:p>
          </p:txBody>
        </p:sp>
        <p:sp>
          <p:nvSpPr>
            <p:cNvPr name="TextBox 10" id="10"/>
            <p:cNvSpPr txBox="true"/>
            <p:nvPr/>
          </p:nvSpPr>
          <p:spPr>
            <a:xfrm rot="0">
              <a:off x="0" y="709507"/>
              <a:ext cx="10550733" cy="909913"/>
            </a:xfrm>
            <a:prstGeom prst="rect">
              <a:avLst/>
            </a:prstGeom>
          </p:spPr>
          <p:txBody>
            <a:bodyPr anchor="t" rtlCol="false" tIns="0" lIns="0" bIns="0" rIns="0">
              <a:spAutoFit/>
            </a:bodyPr>
            <a:lstStyle/>
            <a:p>
              <a:pPr algn="l" marL="0" indent="0" lvl="0">
                <a:lnSpc>
                  <a:spcPts val="2810"/>
                </a:lnSpc>
                <a:spcBef>
                  <a:spcPct val="0"/>
                </a:spcBef>
              </a:pPr>
              <a:r>
                <a:rPr lang="en-US" b="true" sz="2007" strike="noStrike" u="none">
                  <a:solidFill>
                    <a:srgbClr val="FFFFFF"/>
                  </a:solidFill>
                  <a:latin typeface="Touvlo Bold"/>
                  <a:ea typeface="Touvlo Bold"/>
                  <a:cs typeface="Touvlo Bold"/>
                  <a:sym typeface="Touvlo Bold"/>
                </a:rPr>
                <a:t>REALTOR since 1998 · 20 years LAPD · CalDRE #01238257 · Sync Brokerage, Inc. DRE #02031490</a:t>
              </a:r>
            </a:p>
          </p:txBody>
        </p:sp>
      </p:grpSp>
      <p:sp>
        <p:nvSpPr>
          <p:cNvPr name="Freeform 11" id="11" descr="QR to sra0820"/>
          <p:cNvSpPr/>
          <p:nvPr/>
        </p:nvSpPr>
        <p:spPr>
          <a:xfrm flipH="false" flipV="false" rot="0">
            <a:off x="16649700" y="304800"/>
            <a:ext cx="1333500" cy="1333500"/>
          </a:xfrm>
          <a:custGeom>
            <a:avLst/>
            <a:gdLst/>
            <a:ahLst/>
            <a:cxnLst/>
            <a:rect r="r" b="b" t="t" l="l"/>
            <a:pathLst>
              <a:path h="1333500" w="1333500">
                <a:moveTo>
                  <a:pt x="0" y="0"/>
                </a:moveTo>
                <a:lnTo>
                  <a:pt x="1333500" y="0"/>
                </a:lnTo>
                <a:lnTo>
                  <a:pt x="1333500" y="1333500"/>
                </a:lnTo>
                <a:lnTo>
                  <a:pt x="0" y="1333500"/>
                </a:lnTo>
                <a:lnTo>
                  <a:pt x="0" y="0"/>
                </a:lnTo>
                <a:close/>
              </a:path>
            </a:pathLst>
          </a:custGeom>
          <a:blipFill>
            <a:blip r:embed="rId3"/>
            <a:stretch>
              <a:fillRect l="0" t="0" r="0" b="0"/>
            </a:stretch>
          </a:blipFill>
        </p:spPr>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051828"/>
        </a:solidFill>
      </p:bgPr>
    </p:bg>
    <p:spTree>
      <p:nvGrpSpPr>
        <p:cNvPr id="1" name=""/>
        <p:cNvGrpSpPr/>
        <p:nvPr/>
      </p:nvGrpSpPr>
      <p:grpSpPr>
        <a:xfrm>
          <a:off x="0" y="0"/>
          <a:ext cx="0" cy="0"/>
          <a:chOff x="0" y="0"/>
          <a:chExt cx="0" cy="0"/>
        </a:xfrm>
      </p:grpSpPr>
      <p:grpSp>
        <p:nvGrpSpPr>
          <p:cNvPr name="Group 2" id="2"/>
          <p:cNvGrpSpPr/>
          <p:nvPr/>
        </p:nvGrpSpPr>
        <p:grpSpPr>
          <a:xfrm rot="5400000">
            <a:off x="8362950" y="361950"/>
            <a:ext cx="1562100" cy="18288000"/>
            <a:chOff x="0" y="0"/>
            <a:chExt cx="411417" cy="4816593"/>
          </a:xfrm>
        </p:grpSpPr>
        <p:sp>
          <p:nvSpPr>
            <p:cNvPr name="Freeform 3" id="3"/>
            <p:cNvSpPr/>
            <p:nvPr/>
          </p:nvSpPr>
          <p:spPr>
            <a:xfrm flipH="false" flipV="false" rot="0">
              <a:off x="0" y="0"/>
              <a:ext cx="411417" cy="4816592"/>
            </a:xfrm>
            <a:custGeom>
              <a:avLst/>
              <a:gdLst/>
              <a:ahLst/>
              <a:cxnLst/>
              <a:rect r="r" b="b" t="t" l="l"/>
              <a:pathLst>
                <a:path h="4816592" w="411417">
                  <a:moveTo>
                    <a:pt x="0" y="0"/>
                  </a:moveTo>
                  <a:lnTo>
                    <a:pt x="411417" y="0"/>
                  </a:lnTo>
                  <a:lnTo>
                    <a:pt x="411417" y="4816592"/>
                  </a:lnTo>
                  <a:lnTo>
                    <a:pt x="0" y="4816592"/>
                  </a:lnTo>
                  <a:close/>
                </a:path>
              </a:pathLst>
            </a:custGeom>
            <a:solidFill>
              <a:srgbClr val="A3863B"/>
            </a:solidFill>
          </p:spPr>
        </p:sp>
        <p:sp>
          <p:nvSpPr>
            <p:cNvPr name="TextBox 4" id="4"/>
            <p:cNvSpPr txBox="true"/>
            <p:nvPr/>
          </p:nvSpPr>
          <p:spPr>
            <a:xfrm>
              <a:off x="0" y="171450"/>
              <a:ext cx="411417" cy="4645143"/>
            </a:xfrm>
            <a:prstGeom prst="rect">
              <a:avLst/>
            </a:prstGeom>
          </p:spPr>
          <p:txBody>
            <a:bodyPr anchor="ctr" rtlCol="false" tIns="50800" lIns="50800" bIns="50800" rIns="50800"/>
            <a:lstStyle/>
            <a:p>
              <a:pPr algn="l" marL="0" indent="0" lvl="0">
                <a:lnSpc>
                  <a:spcPts val="8499"/>
                </a:lnSpc>
                <a:spcBef>
                  <a:spcPct val="0"/>
                </a:spcBef>
              </a:pPr>
            </a:p>
          </p:txBody>
        </p:sp>
      </p:grpSp>
      <p:grpSp>
        <p:nvGrpSpPr>
          <p:cNvPr name="Group 5" id="5"/>
          <p:cNvGrpSpPr/>
          <p:nvPr/>
        </p:nvGrpSpPr>
        <p:grpSpPr>
          <a:xfrm rot="0">
            <a:off x="9296400" y="0"/>
            <a:ext cx="8991600" cy="8724900"/>
            <a:chOff x="0" y="0"/>
            <a:chExt cx="1035548" cy="1004833"/>
          </a:xfrm>
        </p:grpSpPr>
        <p:sp>
          <p:nvSpPr>
            <p:cNvPr name="Freeform 6" id="6"/>
            <p:cNvSpPr/>
            <p:nvPr/>
          </p:nvSpPr>
          <p:spPr>
            <a:xfrm flipH="false" flipV="false" rot="0">
              <a:off x="0" y="0"/>
              <a:ext cx="1035548" cy="1004833"/>
            </a:xfrm>
            <a:custGeom>
              <a:avLst/>
              <a:gdLst/>
              <a:ahLst/>
              <a:cxnLst/>
              <a:rect r="r" b="b" t="t" l="l"/>
              <a:pathLst>
                <a:path h="1004833" w="1035548">
                  <a:moveTo>
                    <a:pt x="0" y="0"/>
                  </a:moveTo>
                  <a:lnTo>
                    <a:pt x="1035548" y="0"/>
                  </a:lnTo>
                  <a:lnTo>
                    <a:pt x="1035548" y="1004833"/>
                  </a:lnTo>
                  <a:lnTo>
                    <a:pt x="0" y="1004833"/>
                  </a:lnTo>
                  <a:close/>
                </a:path>
              </a:pathLst>
            </a:custGeom>
            <a:blipFill>
              <a:blip r:embed="rId2"/>
              <a:stretch>
                <a:fillRect l="-538" t="0" r="-538" b="0"/>
              </a:stretch>
            </a:blipFill>
          </p:spPr>
        </p:sp>
      </p:grpSp>
      <p:grpSp>
        <p:nvGrpSpPr>
          <p:cNvPr name="Group 7" id="7"/>
          <p:cNvGrpSpPr/>
          <p:nvPr/>
        </p:nvGrpSpPr>
        <p:grpSpPr>
          <a:xfrm rot="0">
            <a:off x="675300" y="684848"/>
            <a:ext cx="8324850" cy="4037721"/>
            <a:chOff x="0" y="0"/>
            <a:chExt cx="11099800" cy="5383628"/>
          </a:xfrm>
        </p:grpSpPr>
        <p:sp>
          <p:nvSpPr>
            <p:cNvPr name="TextBox 8" id="8"/>
            <p:cNvSpPr txBox="true"/>
            <p:nvPr/>
          </p:nvSpPr>
          <p:spPr>
            <a:xfrm rot="0">
              <a:off x="0" y="57150"/>
              <a:ext cx="11099800" cy="3712210"/>
            </a:xfrm>
            <a:prstGeom prst="rect">
              <a:avLst/>
            </a:prstGeom>
          </p:spPr>
          <p:txBody>
            <a:bodyPr anchor="t" rtlCol="false" tIns="0" lIns="0" bIns="0" rIns="0">
              <a:spAutoFit/>
            </a:bodyPr>
            <a:lstStyle/>
            <a:p>
              <a:pPr algn="l" marL="0" indent="0" lvl="0">
                <a:lnSpc>
                  <a:spcPts val="7260"/>
                </a:lnSpc>
                <a:spcBef>
                  <a:spcPct val="0"/>
                </a:spcBef>
              </a:pPr>
              <a:r>
                <a:rPr lang="en-US" b="true" sz="6600" strike="noStrike" u="none">
                  <a:solidFill>
                    <a:srgbClr val="FFFFFF"/>
                  </a:solidFill>
                  <a:latin typeface="Proxima Nova Condensed Bold"/>
                  <a:ea typeface="Proxima Nova Condensed Bold"/>
                  <a:cs typeface="Proxima Nova Condensed Bold"/>
                  <a:sym typeface="Proxima Nova Condensed Bold"/>
                </a:rPr>
                <a:t>"who are the best real estate agents in santa clarita"</a:t>
              </a:r>
            </a:p>
          </p:txBody>
        </p:sp>
        <p:sp>
          <p:nvSpPr>
            <p:cNvPr name="TextBox 9" id="9"/>
            <p:cNvSpPr txBox="true"/>
            <p:nvPr/>
          </p:nvSpPr>
          <p:spPr>
            <a:xfrm rot="0">
              <a:off x="0" y="4029808"/>
              <a:ext cx="11088400" cy="1353820"/>
            </a:xfrm>
            <a:prstGeom prst="rect">
              <a:avLst/>
            </a:prstGeom>
          </p:spPr>
          <p:txBody>
            <a:bodyPr anchor="t" rtlCol="false" tIns="0" lIns="0" bIns="0" rIns="0">
              <a:spAutoFit/>
            </a:bodyPr>
            <a:lstStyle/>
            <a:p>
              <a:pPr algn="l" marL="0" indent="0" lvl="0">
                <a:lnSpc>
                  <a:spcPts val="4147"/>
                </a:lnSpc>
                <a:spcBef>
                  <a:spcPct val="0"/>
                </a:spcBef>
              </a:pPr>
              <a:r>
                <a:rPr lang="en-US" sz="2962" strike="noStrike" u="none">
                  <a:solidFill>
                    <a:srgbClr val="FFFFFF"/>
                  </a:solidFill>
                  <a:latin typeface="Touvlo"/>
                  <a:ea typeface="Touvlo"/>
                  <a:cs typeface="Touvlo"/>
                  <a:sym typeface="Touvlo"/>
                </a:rPr>
                <a:t>Last Tuesday. 11:04 PM. The machine answered. You were not in the room.</a:t>
              </a:r>
            </a:p>
          </p:txBody>
        </p:sp>
      </p:grpSp>
      <p:sp>
        <p:nvSpPr>
          <p:cNvPr name="TextBox 10" id="10"/>
          <p:cNvSpPr txBox="true"/>
          <p:nvPr/>
        </p:nvSpPr>
        <p:spPr>
          <a:xfrm rot="0">
            <a:off x="1479524" y="9230208"/>
            <a:ext cx="6073801" cy="389572"/>
          </a:xfrm>
          <a:prstGeom prst="rect">
            <a:avLst/>
          </a:prstGeom>
        </p:spPr>
        <p:txBody>
          <a:bodyPr anchor="t" rtlCol="false" tIns="0" lIns="0" bIns="0" rIns="0">
            <a:spAutoFit/>
          </a:bodyPr>
          <a:lstStyle/>
          <a:p>
            <a:pPr algn="l" marL="0" indent="0" lvl="0">
              <a:lnSpc>
                <a:spcPts val="2962"/>
              </a:lnSpc>
            </a:pPr>
            <a:r>
              <a:rPr lang="en-US" sz="2962">
                <a:solidFill>
                  <a:srgbClr val="FFFFFF"/>
                </a:solidFill>
                <a:latin typeface="Touvlo"/>
                <a:ea typeface="Touvlo"/>
                <a:cs typeface="Touvlo"/>
                <a:sym typeface="Touvlo"/>
              </a:rPr>
              <a:t>Sync Brokerage, Inc.</a:t>
            </a:r>
          </a:p>
        </p:txBody>
      </p:sp>
      <p:grpSp>
        <p:nvGrpSpPr>
          <p:cNvPr name="Group 11" id="11"/>
          <p:cNvGrpSpPr/>
          <p:nvPr/>
        </p:nvGrpSpPr>
        <p:grpSpPr>
          <a:xfrm rot="0">
            <a:off x="9331592" y="9119140"/>
            <a:ext cx="3974833" cy="677964"/>
            <a:chOff x="0" y="0"/>
            <a:chExt cx="5299778" cy="903952"/>
          </a:xfrm>
        </p:grpSpPr>
        <p:sp>
          <p:nvSpPr>
            <p:cNvPr name="TextBox 12" id="12"/>
            <p:cNvSpPr txBox="true"/>
            <p:nvPr/>
          </p:nvSpPr>
          <p:spPr>
            <a:xfrm rot="0">
              <a:off x="0" y="419659"/>
              <a:ext cx="5299778" cy="484293"/>
            </a:xfrm>
            <a:prstGeom prst="rect">
              <a:avLst/>
            </a:prstGeom>
          </p:spPr>
          <p:txBody>
            <a:bodyPr anchor="t" rtlCol="false" tIns="0" lIns="0" bIns="0" rIns="0">
              <a:spAutoFit/>
            </a:bodyPr>
            <a:lstStyle/>
            <a:p>
              <a:pPr algn="l" marL="0" indent="0" lvl="0">
                <a:lnSpc>
                  <a:spcPts val="3080"/>
                </a:lnSpc>
                <a:spcBef>
                  <a:spcPct val="0"/>
                </a:spcBef>
              </a:pPr>
              <a:r>
                <a:rPr lang="en-US" sz="2200">
                  <a:solidFill>
                    <a:srgbClr val="FFFFFF"/>
                  </a:solidFill>
                  <a:latin typeface="Touvlo"/>
                  <a:ea typeface="Touvlo"/>
                  <a:cs typeface="Touvlo"/>
                  <a:sym typeface="Touvlo"/>
                </a:rPr>
                <a:t>SRAR Association Members</a:t>
              </a:r>
            </a:p>
          </p:txBody>
        </p:sp>
        <p:sp>
          <p:nvSpPr>
            <p:cNvPr name="TextBox 13" id="13"/>
            <p:cNvSpPr txBox="true"/>
            <p:nvPr/>
          </p:nvSpPr>
          <p:spPr>
            <a:xfrm rot="0">
              <a:off x="0" y="-47625"/>
              <a:ext cx="5299778" cy="557572"/>
            </a:xfrm>
            <a:prstGeom prst="rect">
              <a:avLst/>
            </a:prstGeom>
          </p:spPr>
          <p:txBody>
            <a:bodyPr anchor="t" rtlCol="false" tIns="0" lIns="0" bIns="0" rIns="0">
              <a:spAutoFit/>
            </a:bodyPr>
            <a:lstStyle/>
            <a:p>
              <a:pPr algn="l" marL="0" indent="0" lvl="0">
                <a:lnSpc>
                  <a:spcPts val="3594"/>
                </a:lnSpc>
                <a:spcBef>
                  <a:spcPct val="0"/>
                </a:spcBef>
              </a:pPr>
              <a:r>
                <a:rPr lang="en-US" b="true" sz="2567">
                  <a:solidFill>
                    <a:srgbClr val="FFFFFF"/>
                  </a:solidFill>
                  <a:latin typeface="Proxima Nova Condensed Bold"/>
                  <a:ea typeface="Proxima Nova Condensed Bold"/>
                  <a:cs typeface="Proxima Nova Condensed Bold"/>
                  <a:sym typeface="Proxima Nova Condensed Bold"/>
                </a:rPr>
                <a:t>PRESENTED TO</a:t>
              </a:r>
            </a:p>
          </p:txBody>
        </p:sp>
      </p:grpSp>
      <p:grpSp>
        <p:nvGrpSpPr>
          <p:cNvPr name="Group 14" id="14"/>
          <p:cNvGrpSpPr/>
          <p:nvPr/>
        </p:nvGrpSpPr>
        <p:grpSpPr>
          <a:xfrm rot="0">
            <a:off x="13620750" y="9124400"/>
            <a:ext cx="4000500" cy="672697"/>
            <a:chOff x="0" y="0"/>
            <a:chExt cx="5334000" cy="896930"/>
          </a:xfrm>
        </p:grpSpPr>
        <p:sp>
          <p:nvSpPr>
            <p:cNvPr name="TextBox 15" id="15"/>
            <p:cNvSpPr txBox="true"/>
            <p:nvPr/>
          </p:nvSpPr>
          <p:spPr>
            <a:xfrm rot="0">
              <a:off x="0" y="412637"/>
              <a:ext cx="5334000" cy="484293"/>
            </a:xfrm>
            <a:prstGeom prst="rect">
              <a:avLst/>
            </a:prstGeom>
          </p:spPr>
          <p:txBody>
            <a:bodyPr anchor="t" rtlCol="false" tIns="0" lIns="0" bIns="0" rIns="0">
              <a:spAutoFit/>
            </a:bodyPr>
            <a:lstStyle/>
            <a:p>
              <a:pPr algn="l" marL="0" indent="0" lvl="0">
                <a:lnSpc>
                  <a:spcPts val="3080"/>
                </a:lnSpc>
                <a:spcBef>
                  <a:spcPct val="0"/>
                </a:spcBef>
              </a:pPr>
              <a:r>
                <a:rPr lang="en-US" sz="2200">
                  <a:solidFill>
                    <a:srgbClr val="FFFFFF"/>
                  </a:solidFill>
                  <a:latin typeface="Touvlo"/>
                  <a:ea typeface="Touvlo"/>
                  <a:cs typeface="Touvlo"/>
                  <a:sym typeface="Touvlo"/>
                </a:rPr>
                <a:t>Connor T. MacIvor</a:t>
              </a:r>
            </a:p>
          </p:txBody>
        </p:sp>
        <p:sp>
          <p:nvSpPr>
            <p:cNvPr name="TextBox 16" id="16"/>
            <p:cNvSpPr txBox="true"/>
            <p:nvPr/>
          </p:nvSpPr>
          <p:spPr>
            <a:xfrm rot="0">
              <a:off x="0" y="-47625"/>
              <a:ext cx="5334000" cy="557572"/>
            </a:xfrm>
            <a:prstGeom prst="rect">
              <a:avLst/>
            </a:prstGeom>
          </p:spPr>
          <p:txBody>
            <a:bodyPr anchor="t" rtlCol="false" tIns="0" lIns="0" bIns="0" rIns="0">
              <a:spAutoFit/>
            </a:bodyPr>
            <a:lstStyle/>
            <a:p>
              <a:pPr algn="l" marL="0" indent="0" lvl="0">
                <a:lnSpc>
                  <a:spcPts val="3594"/>
                </a:lnSpc>
                <a:spcBef>
                  <a:spcPct val="0"/>
                </a:spcBef>
              </a:pPr>
              <a:r>
                <a:rPr lang="en-US" b="true" sz="2567">
                  <a:solidFill>
                    <a:srgbClr val="FFFFFF"/>
                  </a:solidFill>
                  <a:latin typeface="Proxima Nova Condensed Bold"/>
                  <a:ea typeface="Proxima Nova Condensed Bold"/>
                  <a:cs typeface="Proxima Nova Condensed Bold"/>
                  <a:sym typeface="Proxima Nova Condensed Bold"/>
                </a:rPr>
                <a:t>PRESENTED BY</a:t>
              </a:r>
            </a:p>
          </p:txBody>
        </p:sp>
      </p:grpSp>
      <p:grpSp>
        <p:nvGrpSpPr>
          <p:cNvPr name="Group 17" id="17"/>
          <p:cNvGrpSpPr/>
          <p:nvPr/>
        </p:nvGrpSpPr>
        <p:grpSpPr>
          <a:xfrm rot="0">
            <a:off x="666750" y="9120050"/>
            <a:ext cx="495645" cy="576750"/>
            <a:chOff x="0" y="0"/>
            <a:chExt cx="698500" cy="812800"/>
          </a:xfrm>
        </p:grpSpPr>
        <p:sp>
          <p:nvSpPr>
            <p:cNvPr name="Freeform 18" id="18"/>
            <p:cNvSpPr/>
            <p:nvPr/>
          </p:nvSpPr>
          <p:spPr>
            <a:xfrm flipH="false" flipV="false" rot="0">
              <a:off x="0" y="0"/>
              <a:ext cx="698500" cy="812800"/>
            </a:xfrm>
            <a:custGeom>
              <a:avLst/>
              <a:gdLst/>
              <a:ahLst/>
              <a:cxnLst/>
              <a:rect r="r" b="b" t="t" l="l"/>
              <a:pathLst>
                <a:path h="812800" w="698500">
                  <a:moveTo>
                    <a:pt x="349250" y="0"/>
                  </a:moveTo>
                  <a:lnTo>
                    <a:pt x="698500" y="203200"/>
                  </a:lnTo>
                  <a:lnTo>
                    <a:pt x="698500" y="609600"/>
                  </a:lnTo>
                  <a:lnTo>
                    <a:pt x="349250" y="812800"/>
                  </a:lnTo>
                  <a:lnTo>
                    <a:pt x="0" y="609600"/>
                  </a:lnTo>
                  <a:lnTo>
                    <a:pt x="0" y="203200"/>
                  </a:lnTo>
                  <a:lnTo>
                    <a:pt x="349250" y="0"/>
                  </a:lnTo>
                  <a:close/>
                </a:path>
              </a:pathLst>
            </a:custGeom>
            <a:solidFill>
              <a:srgbClr val="051828"/>
            </a:solidFill>
          </p:spPr>
        </p:sp>
        <p:sp>
          <p:nvSpPr>
            <p:cNvPr name="TextBox 19" id="19"/>
            <p:cNvSpPr txBox="true"/>
            <p:nvPr/>
          </p:nvSpPr>
          <p:spPr>
            <a:xfrm>
              <a:off x="0" y="101600"/>
              <a:ext cx="698500" cy="571500"/>
            </a:xfrm>
            <a:prstGeom prst="rect">
              <a:avLst/>
            </a:prstGeom>
          </p:spPr>
          <p:txBody>
            <a:bodyPr anchor="ctr" rtlCol="false" tIns="50800" lIns="50800" bIns="50800" rIns="50800"/>
            <a:lstStyle/>
            <a:p>
              <a:pPr algn="ctr">
                <a:lnSpc>
                  <a:spcPts val="3079"/>
                </a:lnSpc>
              </a:pPr>
            </a:p>
          </p:txBody>
        </p:sp>
      </p:grpSp>
      <p:sp>
        <p:nvSpPr>
          <p:cNvPr name="Freeform 20" id="20" descr="QR to sra0820"/>
          <p:cNvSpPr/>
          <p:nvPr/>
        </p:nvSpPr>
        <p:spPr>
          <a:xfrm flipH="false" flipV="false" rot="0">
            <a:off x="16649700" y="304800"/>
            <a:ext cx="1333500" cy="1333500"/>
          </a:xfrm>
          <a:custGeom>
            <a:avLst/>
            <a:gdLst/>
            <a:ahLst/>
            <a:cxnLst/>
            <a:rect r="r" b="b" t="t" l="l"/>
            <a:pathLst>
              <a:path h="1333500" w="1333500">
                <a:moveTo>
                  <a:pt x="0" y="0"/>
                </a:moveTo>
                <a:lnTo>
                  <a:pt x="1333500" y="0"/>
                </a:lnTo>
                <a:lnTo>
                  <a:pt x="1333500" y="1333500"/>
                </a:lnTo>
                <a:lnTo>
                  <a:pt x="0" y="1333500"/>
                </a:lnTo>
                <a:lnTo>
                  <a:pt x="0" y="0"/>
                </a:lnTo>
                <a:close/>
              </a:path>
            </a:pathLst>
          </a:custGeom>
          <a:blipFill>
            <a:blip r:embed="rId3"/>
            <a:stretch>
              <a:fillRect l="0" t="0" r="0" b="0"/>
            </a:stretch>
          </a:blipFill>
        </p:spPr>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051828"/>
        </a:solidFill>
      </p:bgPr>
    </p:bg>
    <p:spTree>
      <p:nvGrpSpPr>
        <p:cNvPr id="1" name=""/>
        <p:cNvGrpSpPr/>
        <p:nvPr/>
      </p:nvGrpSpPr>
      <p:grpSpPr>
        <a:xfrm>
          <a:off x="0" y="0"/>
          <a:ext cx="0" cy="0"/>
          <a:chOff x="0" y="0"/>
          <a:chExt cx="0" cy="0"/>
        </a:xfrm>
      </p:grpSpPr>
      <p:sp>
        <p:nvSpPr>
          <p:cNvPr name="TextBox 2" id="2"/>
          <p:cNvSpPr txBox="true"/>
          <p:nvPr/>
        </p:nvSpPr>
        <p:spPr>
          <a:xfrm rot="0">
            <a:off x="666750" y="762000"/>
            <a:ext cx="14287500" cy="864870"/>
          </a:xfrm>
          <a:prstGeom prst="rect">
            <a:avLst/>
          </a:prstGeom>
        </p:spPr>
        <p:txBody>
          <a:bodyPr anchor="t" rtlCol="false" tIns="0" lIns="0" bIns="0" rIns="0">
            <a:spAutoFit/>
          </a:bodyPr>
          <a:lstStyle/>
          <a:p>
            <a:pPr algn="l" marL="0" indent="0" lvl="0">
              <a:lnSpc>
                <a:spcPts val="6300"/>
              </a:lnSpc>
              <a:spcBef>
                <a:spcPct val="0"/>
              </a:spcBef>
            </a:pPr>
            <a:r>
              <a:rPr lang="en-US" b="true" sz="6300" strike="noStrike" u="none">
                <a:solidFill>
                  <a:srgbClr val="FFFFFF"/>
                </a:solidFill>
                <a:latin typeface="Arimo Bold"/>
                <a:ea typeface="Arimo Bold"/>
                <a:cs typeface="Arimo Bold"/>
                <a:sym typeface="Arimo Bold"/>
              </a:rPr>
              <a:t>What Is This AI Thing Anyway?</a:t>
            </a:r>
          </a:p>
        </p:txBody>
      </p:sp>
      <p:sp>
        <p:nvSpPr>
          <p:cNvPr name="TextBox 3" id="3"/>
          <p:cNvSpPr txBox="true"/>
          <p:nvPr/>
        </p:nvSpPr>
        <p:spPr>
          <a:xfrm rot="0">
            <a:off x="666750" y="3924300"/>
            <a:ext cx="14859000" cy="1600200"/>
          </a:xfrm>
          <a:prstGeom prst="rect">
            <a:avLst/>
          </a:prstGeom>
        </p:spPr>
        <p:txBody>
          <a:bodyPr anchor="t" rtlCol="false" tIns="0" lIns="0" bIns="0" rIns="0">
            <a:spAutoFit/>
          </a:bodyPr>
          <a:lstStyle/>
          <a:p>
            <a:pPr algn="l" marL="0" indent="0" lvl="0">
              <a:lnSpc>
                <a:spcPts val="4200"/>
              </a:lnSpc>
              <a:spcBef>
                <a:spcPct val="0"/>
              </a:spcBef>
            </a:pPr>
            <a:r>
              <a:rPr lang="en-US" sz="3000" strike="noStrike" u="none">
                <a:solidFill>
                  <a:srgbClr val="FFFFFF"/>
                </a:solidFill>
                <a:latin typeface="Arimo"/>
                <a:ea typeface="Arimo"/>
                <a:cs typeface="Arimo"/>
                <a:sym typeface="Arimo"/>
              </a:rPr>
              <a:t>Not software. Software follows rules a programmer wrote, the same way every time. AI reads what you give it and writes back. It drafts, it sorts, it summarizes, it follows up. Fast, and it never gets tired.</a:t>
            </a:r>
          </a:p>
        </p:txBody>
      </p:sp>
      <p:sp>
        <p:nvSpPr>
          <p:cNvPr name="TextBox 4" id="4"/>
          <p:cNvSpPr txBox="true"/>
          <p:nvPr/>
        </p:nvSpPr>
        <p:spPr>
          <a:xfrm rot="0">
            <a:off x="666750" y="6591300"/>
            <a:ext cx="14859000" cy="1699260"/>
          </a:xfrm>
          <a:prstGeom prst="rect">
            <a:avLst/>
          </a:prstGeom>
        </p:spPr>
        <p:txBody>
          <a:bodyPr anchor="t" rtlCol="false" tIns="0" lIns="0" bIns="0" rIns="0">
            <a:spAutoFit/>
          </a:bodyPr>
          <a:lstStyle/>
          <a:p>
            <a:pPr algn="l" marL="0" indent="0" lvl="0">
              <a:lnSpc>
                <a:spcPts val="4455"/>
              </a:lnSpc>
              <a:spcBef>
                <a:spcPct val="0"/>
              </a:spcBef>
            </a:pPr>
            <a:r>
              <a:rPr lang="en-US" b="true" sz="3300" strike="noStrike" u="none">
                <a:solidFill>
                  <a:srgbClr val="F5B23E"/>
                </a:solidFill>
                <a:latin typeface="Arimo Bold"/>
                <a:ea typeface="Arimo Bold"/>
                <a:cs typeface="Arimo Bold"/>
                <a:sym typeface="Arimo Bold"/>
              </a:rPr>
              <a:t>It was never AI versus HI. Change one character: it is a plus sign. The machine brings speed and memory. You bring the license, the judgment, and the handshakes.</a:t>
            </a:r>
          </a:p>
        </p:txBody>
      </p:sp>
      <p:sp>
        <p:nvSpPr>
          <p:cNvPr name="Freeform 5" id="5" descr="QR to sra0820"/>
          <p:cNvSpPr/>
          <p:nvPr/>
        </p:nvSpPr>
        <p:spPr>
          <a:xfrm flipH="false" flipV="false" rot="0">
            <a:off x="16649700" y="304800"/>
            <a:ext cx="1333500" cy="1333500"/>
          </a:xfrm>
          <a:custGeom>
            <a:avLst/>
            <a:gdLst/>
            <a:ahLst/>
            <a:cxnLst/>
            <a:rect r="r" b="b" t="t" l="l"/>
            <a:pathLst>
              <a:path h="1333500" w="1333500">
                <a:moveTo>
                  <a:pt x="0" y="0"/>
                </a:moveTo>
                <a:lnTo>
                  <a:pt x="1333500" y="0"/>
                </a:lnTo>
                <a:lnTo>
                  <a:pt x="1333500" y="1333500"/>
                </a:lnTo>
                <a:lnTo>
                  <a:pt x="0" y="1333500"/>
                </a:lnTo>
                <a:lnTo>
                  <a:pt x="0" y="0"/>
                </a:lnTo>
                <a:close/>
              </a:path>
            </a:pathLst>
          </a:custGeom>
          <a:blipFill>
            <a:blip r:embed="rId2"/>
            <a:stretch>
              <a:fillRect l="0" t="0" r="0" b="0"/>
            </a:stretch>
          </a:blipFill>
        </p:spPr>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051828"/>
        </a:solidFill>
      </p:bgPr>
    </p:bg>
    <p:spTree>
      <p:nvGrpSpPr>
        <p:cNvPr id="1" name=""/>
        <p:cNvGrpSpPr/>
        <p:nvPr/>
      </p:nvGrpSpPr>
      <p:grpSpPr>
        <a:xfrm>
          <a:off x="0" y="0"/>
          <a:ext cx="0" cy="0"/>
          <a:chOff x="0" y="0"/>
          <a:chExt cx="0" cy="0"/>
        </a:xfrm>
      </p:grpSpPr>
      <p:sp>
        <p:nvSpPr>
          <p:cNvPr name="TextBox 2" id="2"/>
          <p:cNvSpPr txBox="true"/>
          <p:nvPr/>
        </p:nvSpPr>
        <p:spPr>
          <a:xfrm rot="0">
            <a:off x="666750" y="800100"/>
            <a:ext cx="5448300" cy="2792730"/>
          </a:xfrm>
          <a:prstGeom prst="rect">
            <a:avLst/>
          </a:prstGeom>
        </p:spPr>
        <p:txBody>
          <a:bodyPr anchor="t" rtlCol="false" tIns="0" lIns="0" bIns="0" rIns="0">
            <a:spAutoFit/>
          </a:bodyPr>
          <a:lstStyle/>
          <a:p>
            <a:pPr algn="l" marL="0" indent="0" lvl="0">
              <a:lnSpc>
                <a:spcPts val="7200"/>
              </a:lnSpc>
              <a:spcBef>
                <a:spcPct val="0"/>
              </a:spcBef>
            </a:pPr>
            <a:r>
              <a:rPr lang="en-US" b="true" sz="7200" strike="noStrike" u="none">
                <a:solidFill>
                  <a:srgbClr val="FFFFFF"/>
                </a:solidFill>
                <a:latin typeface="Proxima Nova Condensed Bold"/>
                <a:ea typeface="Proxima Nova Condensed Bold"/>
                <a:cs typeface="Proxima Nova Condensed Bold"/>
                <a:sym typeface="Proxima Nova Condensed Bold"/>
              </a:rPr>
              <a:t>You Are Not Behind. You Are Invisible.</a:t>
            </a:r>
          </a:p>
        </p:txBody>
      </p:sp>
      <p:grpSp>
        <p:nvGrpSpPr>
          <p:cNvPr name="Group 3" id="3"/>
          <p:cNvGrpSpPr/>
          <p:nvPr/>
        </p:nvGrpSpPr>
        <p:grpSpPr>
          <a:xfrm rot="0">
            <a:off x="7858125" y="0"/>
            <a:ext cx="13793943" cy="10287000"/>
            <a:chOff x="0" y="0"/>
            <a:chExt cx="3106462" cy="2316681"/>
          </a:xfrm>
        </p:grpSpPr>
        <p:sp>
          <p:nvSpPr>
            <p:cNvPr name="Freeform 4" id="4"/>
            <p:cNvSpPr/>
            <p:nvPr/>
          </p:nvSpPr>
          <p:spPr>
            <a:xfrm flipH="false" flipV="false" rot="0">
              <a:off x="0" y="0"/>
              <a:ext cx="3106462" cy="2316681"/>
            </a:xfrm>
            <a:custGeom>
              <a:avLst/>
              <a:gdLst/>
              <a:ahLst/>
              <a:cxnLst/>
              <a:rect r="r" b="b" t="t" l="l"/>
              <a:pathLst>
                <a:path h="2316681" w="3106462">
                  <a:moveTo>
                    <a:pt x="0" y="0"/>
                  </a:moveTo>
                  <a:lnTo>
                    <a:pt x="3106462" y="0"/>
                  </a:lnTo>
                  <a:lnTo>
                    <a:pt x="3106462" y="2316681"/>
                  </a:lnTo>
                  <a:lnTo>
                    <a:pt x="0" y="2316681"/>
                  </a:lnTo>
                  <a:close/>
                </a:path>
              </a:pathLst>
            </a:custGeom>
            <a:blipFill>
              <a:blip r:embed="rId2"/>
              <a:stretch>
                <a:fillRect l="-219" t="0" r="-219" b="0"/>
              </a:stretch>
            </a:blipFill>
          </p:spPr>
        </p:sp>
      </p:grpSp>
      <p:sp>
        <p:nvSpPr>
          <p:cNvPr name="Freeform 5" id="5" descr="QR to sra0820"/>
          <p:cNvSpPr/>
          <p:nvPr/>
        </p:nvSpPr>
        <p:spPr>
          <a:xfrm flipH="false" flipV="false" rot="0">
            <a:off x="16649700" y="304800"/>
            <a:ext cx="1333500" cy="1333500"/>
          </a:xfrm>
          <a:custGeom>
            <a:avLst/>
            <a:gdLst/>
            <a:ahLst/>
            <a:cxnLst/>
            <a:rect r="r" b="b" t="t" l="l"/>
            <a:pathLst>
              <a:path h="1333500" w="1333500">
                <a:moveTo>
                  <a:pt x="0" y="0"/>
                </a:moveTo>
                <a:lnTo>
                  <a:pt x="1333500" y="0"/>
                </a:lnTo>
                <a:lnTo>
                  <a:pt x="1333500" y="1333500"/>
                </a:lnTo>
                <a:lnTo>
                  <a:pt x="0" y="1333500"/>
                </a:lnTo>
                <a:lnTo>
                  <a:pt x="0" y="0"/>
                </a:lnTo>
                <a:close/>
              </a:path>
            </a:pathLst>
          </a:custGeom>
          <a:blipFill>
            <a:blip r:embed="rId3"/>
            <a:stretch>
              <a:fillRect l="0" t="0" r="0" b="0"/>
            </a:stretch>
          </a:blipFill>
        </p:spPr>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051828"/>
        </a:solidFill>
      </p:bgPr>
    </p:bg>
    <p:spTree>
      <p:nvGrpSpPr>
        <p:cNvPr id="1" name=""/>
        <p:cNvGrpSpPr/>
        <p:nvPr/>
      </p:nvGrpSpPr>
      <p:grpSpPr>
        <a:xfrm>
          <a:off x="0" y="0"/>
          <a:ext cx="0" cy="0"/>
          <a:chOff x="0" y="0"/>
          <a:chExt cx="0" cy="0"/>
        </a:xfrm>
      </p:grpSpPr>
      <p:grpSp>
        <p:nvGrpSpPr>
          <p:cNvPr name="Group 2" id="2"/>
          <p:cNvGrpSpPr/>
          <p:nvPr/>
        </p:nvGrpSpPr>
        <p:grpSpPr>
          <a:xfrm rot="0">
            <a:off x="9296400" y="666750"/>
            <a:ext cx="8324850" cy="7162800"/>
            <a:chOff x="0" y="0"/>
            <a:chExt cx="1287005" cy="1107355"/>
          </a:xfrm>
        </p:grpSpPr>
        <p:sp>
          <p:nvSpPr>
            <p:cNvPr name="Freeform 3" id="3"/>
            <p:cNvSpPr/>
            <p:nvPr/>
          </p:nvSpPr>
          <p:spPr>
            <a:xfrm flipH="false" flipV="false" rot="0">
              <a:off x="0" y="0"/>
              <a:ext cx="1287005" cy="1107355"/>
            </a:xfrm>
            <a:custGeom>
              <a:avLst/>
              <a:gdLst/>
              <a:ahLst/>
              <a:cxnLst/>
              <a:rect r="r" b="b" t="t" l="l"/>
              <a:pathLst>
                <a:path h="1107355" w="1287005">
                  <a:moveTo>
                    <a:pt x="13950" y="0"/>
                  </a:moveTo>
                  <a:lnTo>
                    <a:pt x="1273056" y="0"/>
                  </a:lnTo>
                  <a:cubicBezTo>
                    <a:pt x="1276755" y="0"/>
                    <a:pt x="1280303" y="1470"/>
                    <a:pt x="1282919" y="4086"/>
                  </a:cubicBezTo>
                  <a:cubicBezTo>
                    <a:pt x="1285536" y="6702"/>
                    <a:pt x="1287005" y="10250"/>
                    <a:pt x="1287005" y="13950"/>
                  </a:cubicBezTo>
                  <a:lnTo>
                    <a:pt x="1287005" y="1093405"/>
                  </a:lnTo>
                  <a:cubicBezTo>
                    <a:pt x="1287005" y="1101109"/>
                    <a:pt x="1280760" y="1107355"/>
                    <a:pt x="1273056" y="1107355"/>
                  </a:cubicBezTo>
                  <a:lnTo>
                    <a:pt x="13950" y="1107355"/>
                  </a:lnTo>
                  <a:cubicBezTo>
                    <a:pt x="10250" y="1107355"/>
                    <a:pt x="6702" y="1105885"/>
                    <a:pt x="4086" y="1103269"/>
                  </a:cubicBezTo>
                  <a:cubicBezTo>
                    <a:pt x="1470" y="1100653"/>
                    <a:pt x="0" y="1097105"/>
                    <a:pt x="0" y="1093405"/>
                  </a:cubicBezTo>
                  <a:lnTo>
                    <a:pt x="0" y="13950"/>
                  </a:lnTo>
                  <a:cubicBezTo>
                    <a:pt x="0" y="6245"/>
                    <a:pt x="6245" y="0"/>
                    <a:pt x="13950" y="0"/>
                  </a:cubicBezTo>
                  <a:close/>
                </a:path>
              </a:pathLst>
            </a:custGeom>
            <a:blipFill>
              <a:blip r:embed="rId2"/>
              <a:stretch>
                <a:fillRect l="-464" t="0" r="-464" b="0"/>
              </a:stretch>
            </a:blipFill>
          </p:spPr>
        </p:sp>
      </p:grpSp>
      <p:grpSp>
        <p:nvGrpSpPr>
          <p:cNvPr name="Group 4" id="4"/>
          <p:cNvGrpSpPr/>
          <p:nvPr/>
        </p:nvGrpSpPr>
        <p:grpSpPr>
          <a:xfrm rot="-5400000">
            <a:off x="-5014748" y="5014748"/>
            <a:ext cx="10287000" cy="257505"/>
            <a:chOff x="0" y="0"/>
            <a:chExt cx="2709333" cy="67820"/>
          </a:xfrm>
        </p:grpSpPr>
        <p:sp>
          <p:nvSpPr>
            <p:cNvPr name="Freeform 5" id="5"/>
            <p:cNvSpPr/>
            <p:nvPr/>
          </p:nvSpPr>
          <p:spPr>
            <a:xfrm flipH="false" flipV="false" rot="0">
              <a:off x="0" y="0"/>
              <a:ext cx="2709333" cy="67820"/>
            </a:xfrm>
            <a:custGeom>
              <a:avLst/>
              <a:gdLst/>
              <a:ahLst/>
              <a:cxnLst/>
              <a:rect r="r" b="b" t="t" l="l"/>
              <a:pathLst>
                <a:path h="67820" w="2709333">
                  <a:moveTo>
                    <a:pt x="0" y="0"/>
                  </a:moveTo>
                  <a:lnTo>
                    <a:pt x="2709333" y="0"/>
                  </a:lnTo>
                  <a:lnTo>
                    <a:pt x="2709333" y="67820"/>
                  </a:lnTo>
                  <a:lnTo>
                    <a:pt x="0" y="67820"/>
                  </a:lnTo>
                  <a:close/>
                </a:path>
              </a:pathLst>
            </a:custGeom>
            <a:solidFill>
              <a:srgbClr val="FFFFFF"/>
            </a:solidFill>
          </p:spPr>
        </p:sp>
        <p:sp>
          <p:nvSpPr>
            <p:cNvPr name="TextBox 6" id="6"/>
            <p:cNvSpPr txBox="true"/>
            <p:nvPr/>
          </p:nvSpPr>
          <p:spPr>
            <a:xfrm>
              <a:off x="0" y="-38100"/>
              <a:ext cx="2709333" cy="105920"/>
            </a:xfrm>
            <a:prstGeom prst="rect">
              <a:avLst/>
            </a:prstGeom>
          </p:spPr>
          <p:txBody>
            <a:bodyPr anchor="ctr" rtlCol="false" tIns="50800" lIns="50800" bIns="50800" rIns="50800"/>
            <a:lstStyle/>
            <a:p>
              <a:pPr algn="ctr">
                <a:lnSpc>
                  <a:spcPts val="3079"/>
                </a:lnSpc>
              </a:pPr>
            </a:p>
          </p:txBody>
        </p:sp>
      </p:grpSp>
      <p:sp>
        <p:nvSpPr>
          <p:cNvPr name="TextBox 7" id="7"/>
          <p:cNvSpPr txBox="true"/>
          <p:nvPr/>
        </p:nvSpPr>
        <p:spPr>
          <a:xfrm rot="0">
            <a:off x="666750" y="838200"/>
            <a:ext cx="6886575" cy="3273424"/>
          </a:xfrm>
          <a:prstGeom prst="rect">
            <a:avLst/>
          </a:prstGeom>
        </p:spPr>
        <p:txBody>
          <a:bodyPr anchor="t" rtlCol="false" tIns="0" lIns="0" bIns="0" rIns="0">
            <a:spAutoFit/>
          </a:bodyPr>
          <a:lstStyle/>
          <a:p>
            <a:pPr algn="l" marL="0" indent="0" lvl="0">
              <a:lnSpc>
                <a:spcPts val="8499"/>
              </a:lnSpc>
            </a:pPr>
            <a:r>
              <a:rPr lang="en-US" b="true" sz="8499">
                <a:solidFill>
                  <a:srgbClr val="FFFFFF"/>
                </a:solidFill>
                <a:latin typeface="Proxima Nova Condensed Bold"/>
                <a:ea typeface="Proxima Nova Condensed Bold"/>
                <a:cs typeface="Proxima Nova Condensed Bold"/>
                <a:sym typeface="Proxima Nova Condensed Bold"/>
              </a:rPr>
              <a:t>I Watched Them So You Do Not Have To</a:t>
            </a:r>
          </a:p>
        </p:txBody>
      </p:sp>
      <p:grpSp>
        <p:nvGrpSpPr>
          <p:cNvPr name="Group 8" id="8"/>
          <p:cNvGrpSpPr/>
          <p:nvPr/>
        </p:nvGrpSpPr>
        <p:grpSpPr>
          <a:xfrm rot="0">
            <a:off x="9296400" y="8104822"/>
            <a:ext cx="7913050" cy="1676400"/>
            <a:chOff x="0" y="0"/>
            <a:chExt cx="10550733" cy="2235200"/>
          </a:xfrm>
        </p:grpSpPr>
        <p:sp>
          <p:nvSpPr>
            <p:cNvPr name="TextBox 9" id="9"/>
            <p:cNvSpPr txBox="true"/>
            <p:nvPr/>
          </p:nvSpPr>
          <p:spPr>
            <a:xfrm rot="0">
              <a:off x="0" y="-66675"/>
              <a:ext cx="10550733" cy="676275"/>
            </a:xfrm>
            <a:prstGeom prst="rect">
              <a:avLst/>
            </a:prstGeom>
          </p:spPr>
          <p:txBody>
            <a:bodyPr anchor="t" rtlCol="false" tIns="0" lIns="0" bIns="0" rIns="0">
              <a:spAutoFit/>
            </a:bodyPr>
            <a:lstStyle/>
            <a:p>
              <a:pPr algn="l" marL="0" indent="0" lvl="0">
                <a:lnSpc>
                  <a:spcPts val="4200"/>
                </a:lnSpc>
                <a:spcBef>
                  <a:spcPct val="0"/>
                </a:spcBef>
              </a:pPr>
              <a:r>
                <a:rPr lang="en-US" b="true" sz="3000" strike="noStrike" u="none">
                  <a:solidFill>
                    <a:srgbClr val="FFFFFF"/>
                  </a:solidFill>
                  <a:latin typeface="Proxima Nova Condensed Bold"/>
                  <a:ea typeface="Proxima Nova Condensed Bold"/>
                  <a:cs typeface="Proxima Nova Condensed Bold"/>
                  <a:sym typeface="Proxima Nova Condensed Bold"/>
                </a:rPr>
                <a:t>THE RESEARCH</a:t>
              </a:r>
            </a:p>
          </p:txBody>
        </p:sp>
        <p:sp>
          <p:nvSpPr>
            <p:cNvPr name="TextBox 10" id="10"/>
            <p:cNvSpPr txBox="true"/>
            <p:nvPr/>
          </p:nvSpPr>
          <p:spPr>
            <a:xfrm rot="0">
              <a:off x="0" y="709507"/>
              <a:ext cx="10550733" cy="1525693"/>
            </a:xfrm>
            <a:prstGeom prst="rect">
              <a:avLst/>
            </a:prstGeom>
          </p:spPr>
          <p:txBody>
            <a:bodyPr anchor="t" rtlCol="false" tIns="0" lIns="0" bIns="0" rIns="0">
              <a:spAutoFit/>
            </a:bodyPr>
            <a:lstStyle/>
            <a:p>
              <a:pPr algn="l" marL="0" indent="0" lvl="0">
                <a:lnSpc>
                  <a:spcPts val="3080"/>
                </a:lnSpc>
                <a:spcBef>
                  <a:spcPct val="0"/>
                </a:spcBef>
              </a:pPr>
              <a:r>
                <a:rPr lang="en-US" sz="2200" strike="noStrike" u="none">
                  <a:solidFill>
                    <a:srgbClr val="FFFFFF"/>
                  </a:solidFill>
                  <a:latin typeface="Touvlo"/>
                  <a:ea typeface="Touvlo"/>
                  <a:cs typeface="Touvlo"/>
                  <a:sym typeface="Touvlo"/>
                </a:rPr>
                <a:t>59 of the most-watched YouTube videos teaching agents AI. 1.46 million combined views. 21.5 hours of teaching. 253,576 words analyzed.</a:t>
              </a:r>
            </a:p>
          </p:txBody>
        </p:sp>
      </p:grpSp>
      <p:sp>
        <p:nvSpPr>
          <p:cNvPr name="Freeform 11" id="11" descr="QR to sra0820"/>
          <p:cNvSpPr/>
          <p:nvPr/>
        </p:nvSpPr>
        <p:spPr>
          <a:xfrm flipH="false" flipV="false" rot="0">
            <a:off x="16649700" y="304800"/>
            <a:ext cx="1333500" cy="1333500"/>
          </a:xfrm>
          <a:custGeom>
            <a:avLst/>
            <a:gdLst/>
            <a:ahLst/>
            <a:cxnLst/>
            <a:rect r="r" b="b" t="t" l="l"/>
            <a:pathLst>
              <a:path h="1333500" w="1333500">
                <a:moveTo>
                  <a:pt x="0" y="0"/>
                </a:moveTo>
                <a:lnTo>
                  <a:pt x="1333500" y="0"/>
                </a:lnTo>
                <a:lnTo>
                  <a:pt x="1333500" y="1333500"/>
                </a:lnTo>
                <a:lnTo>
                  <a:pt x="0" y="1333500"/>
                </a:lnTo>
                <a:lnTo>
                  <a:pt x="0" y="0"/>
                </a:lnTo>
                <a:close/>
              </a:path>
            </a:pathLst>
          </a:custGeom>
          <a:blipFill>
            <a:blip r:embed="rId3"/>
            <a:stretch>
              <a:fillRect l="0" t="0" r="0" b="0"/>
            </a:stretch>
          </a:blipFill>
        </p:spPr>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051828"/>
        </a:solidFill>
      </p:bgPr>
    </p:bg>
    <p:spTree>
      <p:nvGrpSpPr>
        <p:cNvPr id="1" name=""/>
        <p:cNvGrpSpPr/>
        <p:nvPr/>
      </p:nvGrpSpPr>
      <p:grpSpPr>
        <a:xfrm>
          <a:off x="0" y="0"/>
          <a:ext cx="0" cy="0"/>
          <a:chOff x="0" y="0"/>
          <a:chExt cx="0" cy="0"/>
        </a:xfrm>
      </p:grpSpPr>
      <p:grpSp>
        <p:nvGrpSpPr>
          <p:cNvPr name="Group 2" id="2"/>
          <p:cNvGrpSpPr/>
          <p:nvPr/>
        </p:nvGrpSpPr>
        <p:grpSpPr>
          <a:xfrm rot="0">
            <a:off x="666750" y="3352800"/>
            <a:ext cx="5448300" cy="4476750"/>
            <a:chOff x="0" y="0"/>
            <a:chExt cx="1474019" cy="1211169"/>
          </a:xfrm>
        </p:grpSpPr>
        <p:sp>
          <p:nvSpPr>
            <p:cNvPr name="Freeform 3" id="3"/>
            <p:cNvSpPr/>
            <p:nvPr/>
          </p:nvSpPr>
          <p:spPr>
            <a:xfrm flipH="false" flipV="false" rot="0">
              <a:off x="0" y="0"/>
              <a:ext cx="1474019" cy="1211169"/>
            </a:xfrm>
            <a:custGeom>
              <a:avLst/>
              <a:gdLst/>
              <a:ahLst/>
              <a:cxnLst/>
              <a:rect r="r" b="b" t="t" l="l"/>
              <a:pathLst>
                <a:path h="1211169" w="1474019">
                  <a:moveTo>
                    <a:pt x="21315" y="0"/>
                  </a:moveTo>
                  <a:lnTo>
                    <a:pt x="1452704" y="0"/>
                  </a:lnTo>
                  <a:cubicBezTo>
                    <a:pt x="1464476" y="0"/>
                    <a:pt x="1474019" y="9543"/>
                    <a:pt x="1474019" y="21315"/>
                  </a:cubicBezTo>
                  <a:lnTo>
                    <a:pt x="1474019" y="1189855"/>
                  </a:lnTo>
                  <a:cubicBezTo>
                    <a:pt x="1474019" y="1201626"/>
                    <a:pt x="1464476" y="1211169"/>
                    <a:pt x="1452704" y="1211169"/>
                  </a:cubicBezTo>
                  <a:lnTo>
                    <a:pt x="21315" y="1211169"/>
                  </a:lnTo>
                  <a:cubicBezTo>
                    <a:pt x="15662" y="1211169"/>
                    <a:pt x="10240" y="1208924"/>
                    <a:pt x="6243" y="1204926"/>
                  </a:cubicBezTo>
                  <a:cubicBezTo>
                    <a:pt x="2246" y="1200929"/>
                    <a:pt x="0" y="1195508"/>
                    <a:pt x="0" y="1189855"/>
                  </a:cubicBezTo>
                  <a:lnTo>
                    <a:pt x="0" y="21315"/>
                  </a:lnTo>
                  <a:cubicBezTo>
                    <a:pt x="0" y="9543"/>
                    <a:pt x="9543" y="0"/>
                    <a:pt x="21315" y="0"/>
                  </a:cubicBezTo>
                  <a:close/>
                </a:path>
              </a:pathLst>
            </a:custGeom>
            <a:blipFill>
              <a:blip r:embed="rId2"/>
              <a:stretch>
                <a:fillRect l="-178" t="0" r="-178" b="0"/>
              </a:stretch>
            </a:blipFill>
            <a:ln cap="sq">
              <a:noFill/>
              <a:prstDash val="solid"/>
              <a:miter/>
            </a:ln>
          </p:spPr>
        </p:sp>
      </p:grpSp>
      <p:grpSp>
        <p:nvGrpSpPr>
          <p:cNvPr name="Group 4" id="4"/>
          <p:cNvGrpSpPr/>
          <p:nvPr/>
        </p:nvGrpSpPr>
        <p:grpSpPr>
          <a:xfrm rot="0">
            <a:off x="6419850" y="3352800"/>
            <a:ext cx="5448300" cy="4476750"/>
            <a:chOff x="0" y="0"/>
            <a:chExt cx="1474019" cy="1211169"/>
          </a:xfrm>
        </p:grpSpPr>
        <p:sp>
          <p:nvSpPr>
            <p:cNvPr name="Freeform 5" id="5"/>
            <p:cNvSpPr/>
            <p:nvPr/>
          </p:nvSpPr>
          <p:spPr>
            <a:xfrm flipH="false" flipV="false" rot="0">
              <a:off x="0" y="0"/>
              <a:ext cx="1474019" cy="1211169"/>
            </a:xfrm>
            <a:custGeom>
              <a:avLst/>
              <a:gdLst/>
              <a:ahLst/>
              <a:cxnLst/>
              <a:rect r="r" b="b" t="t" l="l"/>
              <a:pathLst>
                <a:path h="1211169" w="1474019">
                  <a:moveTo>
                    <a:pt x="21315" y="0"/>
                  </a:moveTo>
                  <a:lnTo>
                    <a:pt x="1452704" y="0"/>
                  </a:lnTo>
                  <a:cubicBezTo>
                    <a:pt x="1464476" y="0"/>
                    <a:pt x="1474019" y="9543"/>
                    <a:pt x="1474019" y="21315"/>
                  </a:cubicBezTo>
                  <a:lnTo>
                    <a:pt x="1474019" y="1189855"/>
                  </a:lnTo>
                  <a:cubicBezTo>
                    <a:pt x="1474019" y="1201626"/>
                    <a:pt x="1464476" y="1211169"/>
                    <a:pt x="1452704" y="1211169"/>
                  </a:cubicBezTo>
                  <a:lnTo>
                    <a:pt x="21315" y="1211169"/>
                  </a:lnTo>
                  <a:cubicBezTo>
                    <a:pt x="15662" y="1211169"/>
                    <a:pt x="10240" y="1208924"/>
                    <a:pt x="6243" y="1204926"/>
                  </a:cubicBezTo>
                  <a:cubicBezTo>
                    <a:pt x="2246" y="1200929"/>
                    <a:pt x="0" y="1195508"/>
                    <a:pt x="0" y="1189855"/>
                  </a:cubicBezTo>
                  <a:lnTo>
                    <a:pt x="0" y="21315"/>
                  </a:lnTo>
                  <a:cubicBezTo>
                    <a:pt x="0" y="9543"/>
                    <a:pt x="9543" y="0"/>
                    <a:pt x="21315" y="0"/>
                  </a:cubicBezTo>
                  <a:close/>
                </a:path>
              </a:pathLst>
            </a:custGeom>
            <a:blipFill>
              <a:blip r:embed="rId3"/>
              <a:stretch>
                <a:fillRect l="-178" t="0" r="-178" b="0"/>
              </a:stretch>
            </a:blipFill>
            <a:ln cap="sq">
              <a:noFill/>
              <a:prstDash val="solid"/>
              <a:miter/>
            </a:ln>
          </p:spPr>
        </p:sp>
      </p:grpSp>
      <p:grpSp>
        <p:nvGrpSpPr>
          <p:cNvPr name="Group 6" id="6"/>
          <p:cNvGrpSpPr/>
          <p:nvPr/>
        </p:nvGrpSpPr>
        <p:grpSpPr>
          <a:xfrm rot="0">
            <a:off x="12172950" y="3352800"/>
            <a:ext cx="5448300" cy="4476750"/>
            <a:chOff x="0" y="0"/>
            <a:chExt cx="1474019" cy="1211169"/>
          </a:xfrm>
        </p:grpSpPr>
        <p:sp>
          <p:nvSpPr>
            <p:cNvPr name="Freeform 7" id="7"/>
            <p:cNvSpPr/>
            <p:nvPr/>
          </p:nvSpPr>
          <p:spPr>
            <a:xfrm flipH="false" flipV="false" rot="0">
              <a:off x="0" y="0"/>
              <a:ext cx="1474019" cy="1211169"/>
            </a:xfrm>
            <a:custGeom>
              <a:avLst/>
              <a:gdLst/>
              <a:ahLst/>
              <a:cxnLst/>
              <a:rect r="r" b="b" t="t" l="l"/>
              <a:pathLst>
                <a:path h="1211169" w="1474019">
                  <a:moveTo>
                    <a:pt x="21315" y="0"/>
                  </a:moveTo>
                  <a:lnTo>
                    <a:pt x="1452704" y="0"/>
                  </a:lnTo>
                  <a:cubicBezTo>
                    <a:pt x="1464476" y="0"/>
                    <a:pt x="1474019" y="9543"/>
                    <a:pt x="1474019" y="21315"/>
                  </a:cubicBezTo>
                  <a:lnTo>
                    <a:pt x="1474019" y="1189855"/>
                  </a:lnTo>
                  <a:cubicBezTo>
                    <a:pt x="1474019" y="1201626"/>
                    <a:pt x="1464476" y="1211169"/>
                    <a:pt x="1452704" y="1211169"/>
                  </a:cubicBezTo>
                  <a:lnTo>
                    <a:pt x="21315" y="1211169"/>
                  </a:lnTo>
                  <a:cubicBezTo>
                    <a:pt x="15662" y="1211169"/>
                    <a:pt x="10240" y="1208924"/>
                    <a:pt x="6243" y="1204926"/>
                  </a:cubicBezTo>
                  <a:cubicBezTo>
                    <a:pt x="2246" y="1200929"/>
                    <a:pt x="0" y="1195508"/>
                    <a:pt x="0" y="1189855"/>
                  </a:cubicBezTo>
                  <a:lnTo>
                    <a:pt x="0" y="21315"/>
                  </a:lnTo>
                  <a:cubicBezTo>
                    <a:pt x="0" y="9543"/>
                    <a:pt x="9543" y="0"/>
                    <a:pt x="21315" y="0"/>
                  </a:cubicBezTo>
                  <a:close/>
                </a:path>
              </a:pathLst>
            </a:custGeom>
            <a:blipFill>
              <a:blip r:embed="rId4"/>
              <a:stretch>
                <a:fillRect l="-178" t="0" r="-178" b="0"/>
              </a:stretch>
            </a:blipFill>
            <a:ln cap="sq">
              <a:noFill/>
              <a:prstDash val="solid"/>
              <a:miter/>
            </a:ln>
          </p:spPr>
        </p:sp>
      </p:grpSp>
      <p:sp>
        <p:nvSpPr>
          <p:cNvPr name="TextBox 8" id="8"/>
          <p:cNvSpPr txBox="true"/>
          <p:nvPr/>
        </p:nvSpPr>
        <p:spPr>
          <a:xfrm rot="0">
            <a:off x="666750" y="838200"/>
            <a:ext cx="12639675" cy="2197099"/>
          </a:xfrm>
          <a:prstGeom prst="rect">
            <a:avLst/>
          </a:prstGeom>
        </p:spPr>
        <p:txBody>
          <a:bodyPr anchor="t" rtlCol="false" tIns="0" lIns="0" bIns="0" rIns="0">
            <a:spAutoFit/>
          </a:bodyPr>
          <a:lstStyle/>
          <a:p>
            <a:pPr algn="l" marL="0" indent="0" lvl="0">
              <a:lnSpc>
                <a:spcPts val="8499"/>
              </a:lnSpc>
            </a:pPr>
            <a:r>
              <a:rPr lang="en-US" b="true" sz="8499">
                <a:solidFill>
                  <a:srgbClr val="FFFFFF"/>
                </a:solidFill>
                <a:latin typeface="Proxima Nova Condensed Bold"/>
                <a:ea typeface="Proxima Nova Condensed Bold"/>
                <a:cs typeface="Proxima Nova Condensed Bold"/>
                <a:sym typeface="Proxima Nova Condensed Bold"/>
              </a:rPr>
              <a:t>Insights from the Top AI Videos</a:t>
            </a:r>
          </a:p>
        </p:txBody>
      </p:sp>
      <p:grpSp>
        <p:nvGrpSpPr>
          <p:cNvPr name="Group 9" id="9"/>
          <p:cNvGrpSpPr/>
          <p:nvPr/>
        </p:nvGrpSpPr>
        <p:grpSpPr>
          <a:xfrm rot="0">
            <a:off x="666750" y="8104809"/>
            <a:ext cx="5448300" cy="849630"/>
            <a:chOff x="0" y="0"/>
            <a:chExt cx="7264400" cy="1132840"/>
          </a:xfrm>
        </p:grpSpPr>
        <p:sp>
          <p:nvSpPr>
            <p:cNvPr name="TextBox 10" id="10"/>
            <p:cNvSpPr txBox="true"/>
            <p:nvPr/>
          </p:nvSpPr>
          <p:spPr>
            <a:xfrm rot="0">
              <a:off x="0" y="-57150"/>
              <a:ext cx="7264400" cy="654050"/>
            </a:xfrm>
            <a:prstGeom prst="rect">
              <a:avLst/>
            </a:prstGeom>
          </p:spPr>
          <p:txBody>
            <a:bodyPr anchor="t" rtlCol="false" tIns="0" lIns="0" bIns="0" rIns="0">
              <a:spAutoFit/>
            </a:bodyPr>
            <a:lstStyle/>
            <a:p>
              <a:pPr algn="l" marL="0" indent="0" lvl="0">
                <a:lnSpc>
                  <a:spcPts val="4199"/>
                </a:lnSpc>
                <a:spcBef>
                  <a:spcPct val="0"/>
                </a:spcBef>
              </a:pPr>
              <a:r>
                <a:rPr lang="en-US" b="true" sz="2999">
                  <a:solidFill>
                    <a:srgbClr val="FFFFFF"/>
                  </a:solidFill>
                  <a:latin typeface="Proxima Nova Condensed Bold"/>
                  <a:ea typeface="Proxima Nova Condensed Bold"/>
                  <a:cs typeface="Proxima Nova Condensed Bold"/>
                  <a:sym typeface="Proxima Nova Condensed Bold"/>
                </a:rPr>
                <a:t>COLD OUTREACH</a:t>
              </a:r>
            </a:p>
          </p:txBody>
        </p:sp>
        <p:sp>
          <p:nvSpPr>
            <p:cNvPr name="TextBox 11" id="11"/>
            <p:cNvSpPr txBox="true"/>
            <p:nvPr/>
          </p:nvSpPr>
          <p:spPr>
            <a:xfrm rot="0">
              <a:off x="0" y="648547"/>
              <a:ext cx="7264400" cy="484293"/>
            </a:xfrm>
            <a:prstGeom prst="rect">
              <a:avLst/>
            </a:prstGeom>
          </p:spPr>
          <p:txBody>
            <a:bodyPr anchor="t" rtlCol="false" tIns="0" lIns="0" bIns="0" rIns="0">
              <a:spAutoFit/>
            </a:bodyPr>
            <a:lstStyle/>
            <a:p>
              <a:pPr algn="l" marL="0" indent="0" lvl="0">
                <a:lnSpc>
                  <a:spcPts val="3079"/>
                </a:lnSpc>
              </a:pPr>
              <a:r>
                <a:rPr lang="en-US" sz="2199" u="none">
                  <a:solidFill>
                    <a:srgbClr val="FFFFFF"/>
                  </a:solidFill>
                  <a:latin typeface="Touvlo"/>
                  <a:ea typeface="Touvlo"/>
                  <a:cs typeface="Touvlo"/>
                  <a:sym typeface="Touvlo"/>
                </a:rPr>
                <a:t>46 of 59 videos cover this topic.</a:t>
              </a:r>
            </a:p>
          </p:txBody>
        </p:sp>
      </p:grpSp>
      <p:grpSp>
        <p:nvGrpSpPr>
          <p:cNvPr name="Group 12" id="12"/>
          <p:cNvGrpSpPr/>
          <p:nvPr/>
        </p:nvGrpSpPr>
        <p:grpSpPr>
          <a:xfrm rot="0">
            <a:off x="6419850" y="8104809"/>
            <a:ext cx="5448300" cy="849630"/>
            <a:chOff x="0" y="0"/>
            <a:chExt cx="7264400" cy="1132840"/>
          </a:xfrm>
        </p:grpSpPr>
        <p:sp>
          <p:nvSpPr>
            <p:cNvPr name="TextBox 13" id="13"/>
            <p:cNvSpPr txBox="true"/>
            <p:nvPr/>
          </p:nvSpPr>
          <p:spPr>
            <a:xfrm rot="0">
              <a:off x="0" y="-57150"/>
              <a:ext cx="7264400" cy="654050"/>
            </a:xfrm>
            <a:prstGeom prst="rect">
              <a:avLst/>
            </a:prstGeom>
          </p:spPr>
          <p:txBody>
            <a:bodyPr anchor="t" rtlCol="false" tIns="0" lIns="0" bIns="0" rIns="0">
              <a:spAutoFit/>
            </a:bodyPr>
            <a:lstStyle/>
            <a:p>
              <a:pPr algn="l" marL="0" indent="0" lvl="0">
                <a:lnSpc>
                  <a:spcPts val="4199"/>
                </a:lnSpc>
                <a:spcBef>
                  <a:spcPct val="0"/>
                </a:spcBef>
              </a:pPr>
              <a:r>
                <a:rPr lang="en-US" b="true" sz="2999">
                  <a:solidFill>
                    <a:srgbClr val="FFFFFF"/>
                  </a:solidFill>
                  <a:latin typeface="Proxima Nova Condensed Bold"/>
                  <a:ea typeface="Proxima Nova Condensed Bold"/>
                  <a:cs typeface="Proxima Nova Condensed Bold"/>
                  <a:sym typeface="Proxima Nova Condensed Bold"/>
                </a:rPr>
                <a:t>EMAIL FOLLOW-UP</a:t>
              </a:r>
            </a:p>
          </p:txBody>
        </p:sp>
        <p:sp>
          <p:nvSpPr>
            <p:cNvPr name="TextBox 14" id="14"/>
            <p:cNvSpPr txBox="true"/>
            <p:nvPr/>
          </p:nvSpPr>
          <p:spPr>
            <a:xfrm rot="0">
              <a:off x="0" y="648547"/>
              <a:ext cx="7264400" cy="484293"/>
            </a:xfrm>
            <a:prstGeom prst="rect">
              <a:avLst/>
            </a:prstGeom>
          </p:spPr>
          <p:txBody>
            <a:bodyPr anchor="t" rtlCol="false" tIns="0" lIns="0" bIns="0" rIns="0">
              <a:spAutoFit/>
            </a:bodyPr>
            <a:lstStyle/>
            <a:p>
              <a:pPr algn="l" marL="0" indent="0" lvl="0">
                <a:lnSpc>
                  <a:spcPts val="3079"/>
                </a:lnSpc>
              </a:pPr>
              <a:r>
                <a:rPr lang="en-US" sz="2199" u="none">
                  <a:solidFill>
                    <a:srgbClr val="FFFFFF"/>
                  </a:solidFill>
                  <a:latin typeface="Touvlo"/>
                  <a:ea typeface="Touvlo"/>
                  <a:cs typeface="Touvlo"/>
                  <a:sym typeface="Touvlo"/>
                </a:rPr>
                <a:t>45 of 59 videos discuss this approach.</a:t>
              </a:r>
            </a:p>
          </p:txBody>
        </p:sp>
      </p:grpSp>
      <p:grpSp>
        <p:nvGrpSpPr>
          <p:cNvPr name="Group 15" id="15"/>
          <p:cNvGrpSpPr/>
          <p:nvPr/>
        </p:nvGrpSpPr>
        <p:grpSpPr>
          <a:xfrm rot="0">
            <a:off x="12172950" y="8104809"/>
            <a:ext cx="5448300" cy="849630"/>
            <a:chOff x="0" y="0"/>
            <a:chExt cx="7264400" cy="1132840"/>
          </a:xfrm>
        </p:grpSpPr>
        <p:sp>
          <p:nvSpPr>
            <p:cNvPr name="TextBox 16" id="16"/>
            <p:cNvSpPr txBox="true"/>
            <p:nvPr/>
          </p:nvSpPr>
          <p:spPr>
            <a:xfrm rot="0">
              <a:off x="0" y="-57150"/>
              <a:ext cx="7264400" cy="654050"/>
            </a:xfrm>
            <a:prstGeom prst="rect">
              <a:avLst/>
            </a:prstGeom>
          </p:spPr>
          <p:txBody>
            <a:bodyPr anchor="t" rtlCol="false" tIns="0" lIns="0" bIns="0" rIns="0">
              <a:spAutoFit/>
            </a:bodyPr>
            <a:lstStyle/>
            <a:p>
              <a:pPr algn="l" marL="0" indent="0" lvl="0">
                <a:lnSpc>
                  <a:spcPts val="4199"/>
                </a:lnSpc>
                <a:spcBef>
                  <a:spcPct val="0"/>
                </a:spcBef>
              </a:pPr>
              <a:r>
                <a:rPr lang="en-US" b="true" sz="2999">
                  <a:solidFill>
                    <a:srgbClr val="FFFFFF"/>
                  </a:solidFill>
                  <a:latin typeface="Proxima Nova Condensed Bold"/>
                  <a:ea typeface="Proxima Nova Condensed Bold"/>
                  <a:cs typeface="Proxima Nova Condensed Bold"/>
                  <a:sym typeface="Proxima Nova Condensed Bold"/>
                </a:rPr>
                <a:t>SOCIAL MEDIA</a:t>
              </a:r>
            </a:p>
          </p:txBody>
        </p:sp>
        <p:sp>
          <p:nvSpPr>
            <p:cNvPr name="TextBox 17" id="17"/>
            <p:cNvSpPr txBox="true"/>
            <p:nvPr/>
          </p:nvSpPr>
          <p:spPr>
            <a:xfrm rot="0">
              <a:off x="0" y="648547"/>
              <a:ext cx="7264400" cy="484293"/>
            </a:xfrm>
            <a:prstGeom prst="rect">
              <a:avLst/>
            </a:prstGeom>
          </p:spPr>
          <p:txBody>
            <a:bodyPr anchor="t" rtlCol="false" tIns="0" lIns="0" bIns="0" rIns="0">
              <a:spAutoFit/>
            </a:bodyPr>
            <a:lstStyle/>
            <a:p>
              <a:pPr algn="l" marL="0" indent="0" lvl="0">
                <a:lnSpc>
                  <a:spcPts val="3079"/>
                </a:lnSpc>
              </a:pPr>
              <a:r>
                <a:rPr lang="en-US" sz="2199" u="none">
                  <a:solidFill>
                    <a:srgbClr val="FFFFFF"/>
                  </a:solidFill>
                  <a:latin typeface="Touvlo"/>
                  <a:ea typeface="Touvlo"/>
                  <a:cs typeface="Touvlo"/>
                  <a:sym typeface="Touvlo"/>
                </a:rPr>
                <a:t>31 of 59 videos highlight this area.</a:t>
              </a:r>
            </a:p>
          </p:txBody>
        </p:sp>
      </p:grpSp>
      <p:grpSp>
        <p:nvGrpSpPr>
          <p:cNvPr name="Group 18" id="18"/>
          <p:cNvGrpSpPr/>
          <p:nvPr/>
        </p:nvGrpSpPr>
        <p:grpSpPr>
          <a:xfrm rot="-5400000">
            <a:off x="-5014748" y="5014748"/>
            <a:ext cx="10287000" cy="257505"/>
            <a:chOff x="0" y="0"/>
            <a:chExt cx="2709333" cy="67820"/>
          </a:xfrm>
        </p:grpSpPr>
        <p:sp>
          <p:nvSpPr>
            <p:cNvPr name="Freeform 19" id="19"/>
            <p:cNvSpPr/>
            <p:nvPr/>
          </p:nvSpPr>
          <p:spPr>
            <a:xfrm flipH="false" flipV="false" rot="0">
              <a:off x="0" y="0"/>
              <a:ext cx="2709333" cy="67820"/>
            </a:xfrm>
            <a:custGeom>
              <a:avLst/>
              <a:gdLst/>
              <a:ahLst/>
              <a:cxnLst/>
              <a:rect r="r" b="b" t="t" l="l"/>
              <a:pathLst>
                <a:path h="67820" w="2709333">
                  <a:moveTo>
                    <a:pt x="0" y="0"/>
                  </a:moveTo>
                  <a:lnTo>
                    <a:pt x="2709333" y="0"/>
                  </a:lnTo>
                  <a:lnTo>
                    <a:pt x="2709333" y="67820"/>
                  </a:lnTo>
                  <a:lnTo>
                    <a:pt x="0" y="67820"/>
                  </a:lnTo>
                  <a:close/>
                </a:path>
              </a:pathLst>
            </a:custGeom>
            <a:solidFill>
              <a:srgbClr val="FFFFFF"/>
            </a:solidFill>
          </p:spPr>
        </p:sp>
        <p:sp>
          <p:nvSpPr>
            <p:cNvPr name="TextBox 20" id="20"/>
            <p:cNvSpPr txBox="true"/>
            <p:nvPr/>
          </p:nvSpPr>
          <p:spPr>
            <a:xfrm>
              <a:off x="0" y="-38100"/>
              <a:ext cx="2709333" cy="105920"/>
            </a:xfrm>
            <a:prstGeom prst="rect">
              <a:avLst/>
            </a:prstGeom>
          </p:spPr>
          <p:txBody>
            <a:bodyPr anchor="ctr" rtlCol="false" tIns="50800" lIns="50800" bIns="50800" rIns="50800"/>
            <a:lstStyle/>
            <a:p>
              <a:pPr algn="ctr">
                <a:lnSpc>
                  <a:spcPts val="3079"/>
                </a:lnSpc>
              </a:pPr>
            </a:p>
          </p:txBody>
        </p:sp>
      </p:grpSp>
      <p:sp>
        <p:nvSpPr>
          <p:cNvPr name="Freeform 21" id="21" descr="QR to sra0820"/>
          <p:cNvSpPr/>
          <p:nvPr/>
        </p:nvSpPr>
        <p:spPr>
          <a:xfrm flipH="false" flipV="false" rot="0">
            <a:off x="16649700" y="304800"/>
            <a:ext cx="1333500" cy="1333500"/>
          </a:xfrm>
          <a:custGeom>
            <a:avLst/>
            <a:gdLst/>
            <a:ahLst/>
            <a:cxnLst/>
            <a:rect r="r" b="b" t="t" l="l"/>
            <a:pathLst>
              <a:path h="1333500" w="1333500">
                <a:moveTo>
                  <a:pt x="0" y="0"/>
                </a:moveTo>
                <a:lnTo>
                  <a:pt x="1333500" y="0"/>
                </a:lnTo>
                <a:lnTo>
                  <a:pt x="1333500" y="1333500"/>
                </a:lnTo>
                <a:lnTo>
                  <a:pt x="0" y="1333500"/>
                </a:lnTo>
                <a:lnTo>
                  <a:pt x="0" y="0"/>
                </a:lnTo>
                <a:close/>
              </a:path>
            </a:pathLst>
          </a:custGeom>
          <a:blipFill>
            <a:blip r:embed="rId5"/>
            <a:stretch>
              <a:fillRect l="0" t="0" r="0" b="0"/>
            </a:stretch>
          </a:blipFill>
        </p:spPr>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051828"/>
        </a:solidFill>
      </p:bgPr>
    </p:bg>
    <p:spTree>
      <p:nvGrpSpPr>
        <p:cNvPr id="1" name=""/>
        <p:cNvGrpSpPr/>
        <p:nvPr/>
      </p:nvGrpSpPr>
      <p:grpSpPr>
        <a:xfrm>
          <a:off x="0" y="0"/>
          <a:ext cx="0" cy="0"/>
          <a:chOff x="0" y="0"/>
          <a:chExt cx="0" cy="0"/>
        </a:xfrm>
      </p:grpSpPr>
      <p:grpSp>
        <p:nvGrpSpPr>
          <p:cNvPr name="Group 2" id="2"/>
          <p:cNvGrpSpPr/>
          <p:nvPr/>
        </p:nvGrpSpPr>
        <p:grpSpPr>
          <a:xfrm rot="0">
            <a:off x="7858125" y="0"/>
            <a:ext cx="10429875" cy="10287000"/>
            <a:chOff x="0" y="0"/>
            <a:chExt cx="1201192" cy="1184737"/>
          </a:xfrm>
        </p:grpSpPr>
        <p:sp>
          <p:nvSpPr>
            <p:cNvPr name="Freeform 3" id="3"/>
            <p:cNvSpPr/>
            <p:nvPr/>
          </p:nvSpPr>
          <p:spPr>
            <a:xfrm flipH="false" flipV="false" rot="0">
              <a:off x="0" y="0"/>
              <a:ext cx="1201192" cy="1184737"/>
            </a:xfrm>
            <a:custGeom>
              <a:avLst/>
              <a:gdLst/>
              <a:ahLst/>
              <a:cxnLst/>
              <a:rect r="r" b="b" t="t" l="l"/>
              <a:pathLst>
                <a:path h="1184737" w="1201192">
                  <a:moveTo>
                    <a:pt x="0" y="0"/>
                  </a:moveTo>
                  <a:lnTo>
                    <a:pt x="1201192" y="0"/>
                  </a:lnTo>
                  <a:lnTo>
                    <a:pt x="1201192" y="1184737"/>
                  </a:lnTo>
                  <a:lnTo>
                    <a:pt x="0" y="1184737"/>
                  </a:lnTo>
                  <a:close/>
                </a:path>
              </a:pathLst>
            </a:custGeom>
            <a:blipFill>
              <a:blip r:embed="rId2"/>
              <a:stretch>
                <a:fillRect l="-2" t="0" r="-2" b="0"/>
              </a:stretch>
            </a:blipFill>
          </p:spPr>
        </p:sp>
      </p:grpSp>
      <p:grpSp>
        <p:nvGrpSpPr>
          <p:cNvPr name="Group 4" id="4"/>
          <p:cNvGrpSpPr/>
          <p:nvPr/>
        </p:nvGrpSpPr>
        <p:grpSpPr>
          <a:xfrm rot="0">
            <a:off x="666750" y="666750"/>
            <a:ext cx="5448300" cy="8234680"/>
            <a:chOff x="0" y="0"/>
            <a:chExt cx="7264400" cy="10979574"/>
          </a:xfrm>
        </p:grpSpPr>
        <p:sp>
          <p:nvSpPr>
            <p:cNvPr name="TextBox 5" id="5"/>
            <p:cNvSpPr txBox="true"/>
            <p:nvPr/>
          </p:nvSpPr>
          <p:spPr>
            <a:xfrm rot="0">
              <a:off x="0" y="171450"/>
              <a:ext cx="7264400" cy="5856816"/>
            </a:xfrm>
            <a:prstGeom prst="rect">
              <a:avLst/>
            </a:prstGeom>
          </p:spPr>
          <p:txBody>
            <a:bodyPr anchor="t" rtlCol="false" tIns="0" lIns="0" bIns="0" rIns="0">
              <a:spAutoFit/>
            </a:bodyPr>
            <a:lstStyle/>
            <a:p>
              <a:pPr algn="l" marL="0" indent="0" lvl="0">
                <a:lnSpc>
                  <a:spcPts val="8499"/>
                </a:lnSpc>
              </a:pPr>
              <a:r>
                <a:rPr lang="en-US" b="true" sz="8499">
                  <a:solidFill>
                    <a:srgbClr val="FFFFFF"/>
                  </a:solidFill>
                  <a:latin typeface="Proxima Nova Condensed Bold"/>
                  <a:ea typeface="Proxima Nova Condensed Bold"/>
                  <a:cs typeface="Proxima Nova Condensed Bold"/>
                  <a:sym typeface="Proxima Nova Condensed Bold"/>
                </a:rPr>
                <a:t>What 1.5 Million Views Never Told You</a:t>
              </a:r>
            </a:p>
          </p:txBody>
        </p:sp>
        <p:sp>
          <p:nvSpPr>
            <p:cNvPr name="TextBox 6" id="6"/>
            <p:cNvSpPr txBox="true"/>
            <p:nvPr/>
          </p:nvSpPr>
          <p:spPr>
            <a:xfrm rot="0">
              <a:off x="0" y="6394450"/>
              <a:ext cx="7264400" cy="4585124"/>
            </a:xfrm>
            <a:prstGeom prst="rect">
              <a:avLst/>
            </a:prstGeom>
          </p:spPr>
          <p:txBody>
            <a:bodyPr anchor="t" rtlCol="false" tIns="0" lIns="0" bIns="0" rIns="0">
              <a:spAutoFit/>
            </a:bodyPr>
            <a:lstStyle/>
            <a:p>
              <a:pPr algn="l" marL="0" indent="0" lvl="0">
                <a:lnSpc>
                  <a:spcPts val="3919"/>
                </a:lnSpc>
                <a:spcBef>
                  <a:spcPct val="0"/>
                </a:spcBef>
              </a:pPr>
              <a:r>
                <a:rPr lang="en-US" sz="2799" strike="noStrike" u="none">
                  <a:solidFill>
                    <a:srgbClr val="FFFFFF"/>
                  </a:solidFill>
                  <a:latin typeface="Touvlo"/>
                  <a:ea typeface="Touvlo"/>
                  <a:cs typeface="Touvlo"/>
                  <a:sym typeface="Touvlo"/>
                </a:rPr>
                <a:t>Fair housing: 2 of 59. Where your client data goes: 1 of 59. Verify before you send: 8 of 59. Your license: 4 of 59. Fifty-one of fifty-nine never tell you to check anything before it reaches a client.</a:t>
              </a:r>
            </a:p>
          </p:txBody>
        </p:sp>
      </p:grpSp>
      <p:sp>
        <p:nvSpPr>
          <p:cNvPr name="Freeform 7" id="7" descr="QR to sra0820"/>
          <p:cNvSpPr/>
          <p:nvPr/>
        </p:nvSpPr>
        <p:spPr>
          <a:xfrm flipH="false" flipV="false" rot="0">
            <a:off x="16649700" y="304800"/>
            <a:ext cx="1333500" cy="1333500"/>
          </a:xfrm>
          <a:custGeom>
            <a:avLst/>
            <a:gdLst/>
            <a:ahLst/>
            <a:cxnLst/>
            <a:rect r="r" b="b" t="t" l="l"/>
            <a:pathLst>
              <a:path h="1333500" w="1333500">
                <a:moveTo>
                  <a:pt x="0" y="0"/>
                </a:moveTo>
                <a:lnTo>
                  <a:pt x="1333500" y="0"/>
                </a:lnTo>
                <a:lnTo>
                  <a:pt x="1333500" y="1333500"/>
                </a:lnTo>
                <a:lnTo>
                  <a:pt x="0" y="1333500"/>
                </a:lnTo>
                <a:lnTo>
                  <a:pt x="0" y="0"/>
                </a:lnTo>
                <a:close/>
              </a:path>
            </a:pathLst>
          </a:custGeom>
          <a:blipFill>
            <a:blip r:embed="rId3"/>
            <a:stretch>
              <a:fillRect l="0" t="0" r="0" b="0"/>
            </a:stretch>
          </a:blipFill>
        </p:spPr>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051828"/>
        </a:solidFill>
      </p:bgPr>
    </p:bg>
    <p:spTree>
      <p:nvGrpSpPr>
        <p:cNvPr id="1" name=""/>
        <p:cNvGrpSpPr/>
        <p:nvPr/>
      </p:nvGrpSpPr>
      <p:grpSpPr>
        <a:xfrm>
          <a:off x="0" y="0"/>
          <a:ext cx="0" cy="0"/>
          <a:chOff x="0" y="0"/>
          <a:chExt cx="0" cy="0"/>
        </a:xfrm>
      </p:grpSpPr>
      <p:grpSp>
        <p:nvGrpSpPr>
          <p:cNvPr name="Group 2" id="2"/>
          <p:cNvGrpSpPr/>
          <p:nvPr/>
        </p:nvGrpSpPr>
        <p:grpSpPr>
          <a:xfrm rot="0">
            <a:off x="7858125" y="0"/>
            <a:ext cx="10429875" cy="10287000"/>
            <a:chOff x="0" y="0"/>
            <a:chExt cx="2348858" cy="2316681"/>
          </a:xfrm>
        </p:grpSpPr>
        <p:sp>
          <p:nvSpPr>
            <p:cNvPr name="Freeform 3" id="3"/>
            <p:cNvSpPr/>
            <p:nvPr/>
          </p:nvSpPr>
          <p:spPr>
            <a:xfrm flipH="false" flipV="false" rot="0">
              <a:off x="0" y="0"/>
              <a:ext cx="2348858" cy="2316681"/>
            </a:xfrm>
            <a:custGeom>
              <a:avLst/>
              <a:gdLst/>
              <a:ahLst/>
              <a:cxnLst/>
              <a:rect r="r" b="b" t="t" l="l"/>
              <a:pathLst>
                <a:path h="2316681" w="2348858">
                  <a:moveTo>
                    <a:pt x="0" y="0"/>
                  </a:moveTo>
                  <a:lnTo>
                    <a:pt x="2348858" y="0"/>
                  </a:lnTo>
                  <a:lnTo>
                    <a:pt x="2348858" y="2316681"/>
                  </a:lnTo>
                  <a:lnTo>
                    <a:pt x="0" y="2316681"/>
                  </a:lnTo>
                  <a:close/>
                </a:path>
              </a:pathLst>
            </a:custGeom>
            <a:blipFill>
              <a:blip r:embed="rId2"/>
              <a:stretch>
                <a:fillRect l="-2" t="0" r="-2" b="0"/>
              </a:stretch>
            </a:blipFill>
          </p:spPr>
        </p:sp>
      </p:grpSp>
      <p:grpSp>
        <p:nvGrpSpPr>
          <p:cNvPr name="Group 4" id="4"/>
          <p:cNvGrpSpPr/>
          <p:nvPr/>
        </p:nvGrpSpPr>
        <p:grpSpPr>
          <a:xfrm rot="0">
            <a:off x="666750" y="666750"/>
            <a:ext cx="5448300" cy="6892513"/>
            <a:chOff x="0" y="0"/>
            <a:chExt cx="7264400" cy="9190017"/>
          </a:xfrm>
        </p:grpSpPr>
        <p:sp>
          <p:nvSpPr>
            <p:cNvPr name="TextBox 5" id="5"/>
            <p:cNvSpPr txBox="true"/>
            <p:nvPr/>
          </p:nvSpPr>
          <p:spPr>
            <a:xfrm rot="0">
              <a:off x="0" y="114300"/>
              <a:ext cx="7264400" cy="3462020"/>
            </a:xfrm>
            <a:prstGeom prst="rect">
              <a:avLst/>
            </a:prstGeom>
          </p:spPr>
          <p:txBody>
            <a:bodyPr anchor="t" rtlCol="false" tIns="0" lIns="0" bIns="0" rIns="0">
              <a:spAutoFit/>
            </a:bodyPr>
            <a:lstStyle/>
            <a:p>
              <a:pPr algn="l" marL="0" indent="0" lvl="0">
                <a:lnSpc>
                  <a:spcPts val="6600"/>
                </a:lnSpc>
                <a:spcBef>
                  <a:spcPct val="0"/>
                </a:spcBef>
              </a:pPr>
              <a:r>
                <a:rPr lang="en-US" b="true" sz="6600" strike="noStrike" u="none">
                  <a:solidFill>
                    <a:srgbClr val="FFFFFF"/>
                  </a:solidFill>
                  <a:latin typeface="Proxima Nova Condensed Bold"/>
                  <a:ea typeface="Proxima Nova Condensed Bold"/>
                  <a:cs typeface="Proxima Nova Condensed Bold"/>
                  <a:sym typeface="Proxima Nova Condensed Bold"/>
                </a:rPr>
                <a:t>The Machine Will Break the Law For You</a:t>
              </a:r>
            </a:p>
          </p:txBody>
        </p:sp>
        <p:sp>
          <p:nvSpPr>
            <p:cNvPr name="TextBox 6" id="6"/>
            <p:cNvSpPr txBox="true"/>
            <p:nvPr/>
          </p:nvSpPr>
          <p:spPr>
            <a:xfrm rot="0">
              <a:off x="0" y="4256067"/>
              <a:ext cx="7264400" cy="4933950"/>
            </a:xfrm>
            <a:prstGeom prst="rect">
              <a:avLst/>
            </a:prstGeom>
          </p:spPr>
          <p:txBody>
            <a:bodyPr anchor="t" rtlCol="false" tIns="0" lIns="0" bIns="0" rIns="0">
              <a:spAutoFit/>
            </a:bodyPr>
            <a:lstStyle/>
            <a:p>
              <a:pPr algn="l" marL="0" indent="0" lvl="0">
                <a:lnSpc>
                  <a:spcPts val="4200"/>
                </a:lnSpc>
                <a:spcBef>
                  <a:spcPct val="0"/>
                </a:spcBef>
              </a:pPr>
              <a:r>
                <a:rPr lang="en-US" sz="3000" i="true" strike="noStrike" u="none">
                  <a:solidFill>
                    <a:srgbClr val="FFFFFF"/>
                  </a:solidFill>
                  <a:latin typeface="Touvlo Italics"/>
                  <a:ea typeface="Touvlo Italics"/>
                  <a:cs typeface="Touvlo Italics"/>
                  <a:sym typeface="Touvlo Italics"/>
                </a:rPr>
                <a:t>"Charming starter home in a safe, exclusive neighborhood, perfect for young families, walking distance to St. Mary's."  Three fair housing violations. One sentence. Two seconds. Your name.</a:t>
              </a:r>
            </a:p>
          </p:txBody>
        </p:sp>
      </p:grpSp>
      <p:sp>
        <p:nvSpPr>
          <p:cNvPr name="Freeform 7" id="7" descr="QR to sra0820"/>
          <p:cNvSpPr/>
          <p:nvPr/>
        </p:nvSpPr>
        <p:spPr>
          <a:xfrm flipH="false" flipV="false" rot="0">
            <a:off x="16649700" y="304800"/>
            <a:ext cx="1333500" cy="1333500"/>
          </a:xfrm>
          <a:custGeom>
            <a:avLst/>
            <a:gdLst/>
            <a:ahLst/>
            <a:cxnLst/>
            <a:rect r="r" b="b" t="t" l="l"/>
            <a:pathLst>
              <a:path h="1333500" w="1333500">
                <a:moveTo>
                  <a:pt x="0" y="0"/>
                </a:moveTo>
                <a:lnTo>
                  <a:pt x="1333500" y="0"/>
                </a:lnTo>
                <a:lnTo>
                  <a:pt x="1333500" y="1333500"/>
                </a:lnTo>
                <a:lnTo>
                  <a:pt x="0" y="1333500"/>
                </a:lnTo>
                <a:lnTo>
                  <a:pt x="0" y="0"/>
                </a:lnTo>
                <a:close/>
              </a:path>
            </a:pathLst>
          </a:custGeom>
          <a:blipFill>
            <a:blip r:embed="rId3"/>
            <a:stretch>
              <a:fillRect l="0" t="0" r="0" b="0"/>
            </a:stretch>
          </a:blipFill>
        </p:spPr>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051828"/>
        </a:solidFill>
      </p:bgPr>
    </p:bg>
    <p:spTree>
      <p:nvGrpSpPr>
        <p:cNvPr id="1" name=""/>
        <p:cNvGrpSpPr/>
        <p:nvPr/>
      </p:nvGrpSpPr>
      <p:grpSpPr>
        <a:xfrm>
          <a:off x="0" y="0"/>
          <a:ext cx="0" cy="0"/>
          <a:chOff x="0" y="0"/>
          <a:chExt cx="0" cy="0"/>
        </a:xfrm>
      </p:grpSpPr>
      <p:grpSp>
        <p:nvGrpSpPr>
          <p:cNvPr name="Group 2" id="2"/>
          <p:cNvGrpSpPr/>
          <p:nvPr/>
        </p:nvGrpSpPr>
        <p:grpSpPr>
          <a:xfrm rot="0">
            <a:off x="666750" y="666750"/>
            <a:ext cx="14287500" cy="5177155"/>
            <a:chOff x="0" y="0"/>
            <a:chExt cx="19050000" cy="6902874"/>
          </a:xfrm>
        </p:grpSpPr>
        <p:sp>
          <p:nvSpPr>
            <p:cNvPr name="TextBox 3" id="3"/>
            <p:cNvSpPr txBox="true"/>
            <p:nvPr/>
          </p:nvSpPr>
          <p:spPr>
            <a:xfrm rot="0">
              <a:off x="0" y="171450"/>
              <a:ext cx="16510000" cy="2986616"/>
            </a:xfrm>
            <a:prstGeom prst="rect">
              <a:avLst/>
            </a:prstGeom>
          </p:spPr>
          <p:txBody>
            <a:bodyPr anchor="t" rtlCol="false" tIns="0" lIns="0" bIns="0" rIns="0">
              <a:spAutoFit/>
            </a:bodyPr>
            <a:lstStyle/>
            <a:p>
              <a:pPr algn="l" marL="0" indent="0" lvl="0">
                <a:lnSpc>
                  <a:spcPts val="8499"/>
                </a:lnSpc>
              </a:pPr>
              <a:r>
                <a:rPr lang="en-US" b="true" sz="8499">
                  <a:solidFill>
                    <a:srgbClr val="FFFFFF"/>
                  </a:solidFill>
                  <a:latin typeface="Proxima Nova Condensed Bold"/>
                  <a:ea typeface="Proxima Nova Condensed Bold"/>
                  <a:cs typeface="Proxima Nova Condensed Bold"/>
                  <a:sym typeface="Proxima Nova Condensed Bold"/>
                </a:rPr>
                <a:t>The Hammer Never Swings Itself</a:t>
              </a:r>
            </a:p>
          </p:txBody>
        </p:sp>
        <p:sp>
          <p:nvSpPr>
            <p:cNvPr name="TextBox 4" id="4"/>
            <p:cNvSpPr txBox="true"/>
            <p:nvPr/>
          </p:nvSpPr>
          <p:spPr>
            <a:xfrm rot="0">
              <a:off x="0" y="4959350"/>
              <a:ext cx="19050000" cy="1943524"/>
            </a:xfrm>
            <a:prstGeom prst="rect">
              <a:avLst/>
            </a:prstGeom>
          </p:spPr>
          <p:txBody>
            <a:bodyPr anchor="t" rtlCol="false" tIns="0" lIns="0" bIns="0" rIns="0">
              <a:spAutoFit/>
            </a:bodyPr>
            <a:lstStyle/>
            <a:p>
              <a:pPr algn="l" marL="0" indent="0" lvl="0">
                <a:lnSpc>
                  <a:spcPts val="3919"/>
                </a:lnSpc>
                <a:spcBef>
                  <a:spcPct val="0"/>
                </a:spcBef>
              </a:pPr>
              <a:r>
                <a:rPr lang="en-US" sz="2799" strike="noStrike" u="none">
                  <a:solidFill>
                    <a:srgbClr val="FFFFFF"/>
                  </a:solidFill>
                  <a:latin typeface="Touvlo"/>
                  <a:ea typeface="Touvlo"/>
                  <a:cs typeface="Touvlo"/>
                  <a:sym typeface="Touvlo"/>
                </a:rPr>
                <a:t>A trained professional under stress: 30% at seven feet. A master framer: a four-inch nail into redwood, one or two hits, never a miss, never a bend. Same hammer. The difference is reps. AI is the hammer. You are the swing.</a:t>
              </a:r>
            </a:p>
          </p:txBody>
        </p:sp>
      </p:grpSp>
      <p:sp>
        <p:nvSpPr>
          <p:cNvPr name="Freeform 5" id="5" descr="QR to sra0820"/>
          <p:cNvSpPr/>
          <p:nvPr/>
        </p:nvSpPr>
        <p:spPr>
          <a:xfrm flipH="false" flipV="false" rot="0">
            <a:off x="16649700" y="304800"/>
            <a:ext cx="1333500" cy="1333500"/>
          </a:xfrm>
          <a:custGeom>
            <a:avLst/>
            <a:gdLst/>
            <a:ahLst/>
            <a:cxnLst/>
            <a:rect r="r" b="b" t="t" l="l"/>
            <a:pathLst>
              <a:path h="1333500" w="1333500">
                <a:moveTo>
                  <a:pt x="0" y="0"/>
                </a:moveTo>
                <a:lnTo>
                  <a:pt x="1333500" y="0"/>
                </a:lnTo>
                <a:lnTo>
                  <a:pt x="1333500" y="1333500"/>
                </a:lnTo>
                <a:lnTo>
                  <a:pt x="0" y="1333500"/>
                </a:lnTo>
                <a:lnTo>
                  <a:pt x="0" y="0"/>
                </a:lnTo>
                <a:close/>
              </a:path>
            </a:pathLst>
          </a:custGeom>
          <a:blipFill>
            <a:blip r:embed="rId2"/>
            <a:stretch>
              <a:fillRect l="0" t="0" r="0" b="0"/>
            </a:stretch>
          </a:blipFill>
        </p:spPr>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bg>
      <p:bgPr>
        <a:solidFill>
          <a:srgbClr val="051828"/>
        </a:solidFill>
      </p:bgPr>
    </p:bg>
    <p:spTree>
      <p:nvGrpSpPr>
        <p:cNvPr id="1" name=""/>
        <p:cNvGrpSpPr/>
        <p:nvPr/>
      </p:nvGrpSpPr>
      <p:grpSpPr>
        <a:xfrm>
          <a:off x="0" y="0"/>
          <a:ext cx="0" cy="0"/>
          <a:chOff x="0" y="0"/>
          <a:chExt cx="0" cy="0"/>
        </a:xfrm>
      </p:grpSpPr>
      <p:sp>
        <p:nvSpPr>
          <p:cNvPr name="TextBox 2" id="2"/>
          <p:cNvSpPr txBox="true"/>
          <p:nvPr/>
        </p:nvSpPr>
        <p:spPr>
          <a:xfrm rot="0">
            <a:off x="666750" y="838200"/>
            <a:ext cx="5448300" cy="4349749"/>
          </a:xfrm>
          <a:prstGeom prst="rect">
            <a:avLst/>
          </a:prstGeom>
        </p:spPr>
        <p:txBody>
          <a:bodyPr anchor="t" rtlCol="false" tIns="0" lIns="0" bIns="0" rIns="0">
            <a:spAutoFit/>
          </a:bodyPr>
          <a:lstStyle/>
          <a:p>
            <a:pPr algn="l" marL="0" indent="0" lvl="0">
              <a:lnSpc>
                <a:spcPts val="8499"/>
              </a:lnSpc>
            </a:pPr>
            <a:r>
              <a:rPr lang="en-US" b="true" sz="8499">
                <a:solidFill>
                  <a:srgbClr val="FFFFFF"/>
                </a:solidFill>
                <a:latin typeface="Proxima Nova Condensed Bold"/>
                <a:ea typeface="Proxima Nova Condensed Bold"/>
                <a:cs typeface="Proxima Nova Condensed Bold"/>
                <a:sym typeface="Proxima Nova Condensed Bold"/>
              </a:rPr>
              <a:t>The Framer's Path to Mastery</a:t>
            </a:r>
          </a:p>
        </p:txBody>
      </p:sp>
      <p:grpSp>
        <p:nvGrpSpPr>
          <p:cNvPr name="Group 3" id="3"/>
          <p:cNvGrpSpPr/>
          <p:nvPr/>
        </p:nvGrpSpPr>
        <p:grpSpPr>
          <a:xfrm rot="0">
            <a:off x="7858125" y="5143500"/>
            <a:ext cx="4032476" cy="2686050"/>
            <a:chOff x="0" y="0"/>
            <a:chExt cx="1090972" cy="726701"/>
          </a:xfrm>
        </p:grpSpPr>
        <p:sp>
          <p:nvSpPr>
            <p:cNvPr name="Freeform 4" id="4"/>
            <p:cNvSpPr/>
            <p:nvPr/>
          </p:nvSpPr>
          <p:spPr>
            <a:xfrm flipH="false" flipV="false" rot="0">
              <a:off x="0" y="0"/>
              <a:ext cx="1090972" cy="726701"/>
            </a:xfrm>
            <a:custGeom>
              <a:avLst/>
              <a:gdLst/>
              <a:ahLst/>
              <a:cxnLst/>
              <a:rect r="r" b="b" t="t" l="l"/>
              <a:pathLst>
                <a:path h="726701" w="1090972">
                  <a:moveTo>
                    <a:pt x="28798" y="0"/>
                  </a:moveTo>
                  <a:lnTo>
                    <a:pt x="1062174" y="0"/>
                  </a:lnTo>
                  <a:cubicBezTo>
                    <a:pt x="1069812" y="0"/>
                    <a:pt x="1077137" y="3034"/>
                    <a:pt x="1082538" y="8435"/>
                  </a:cubicBezTo>
                  <a:cubicBezTo>
                    <a:pt x="1087938" y="13836"/>
                    <a:pt x="1090972" y="21161"/>
                    <a:pt x="1090972" y="28798"/>
                  </a:cubicBezTo>
                  <a:lnTo>
                    <a:pt x="1090972" y="697903"/>
                  </a:lnTo>
                  <a:cubicBezTo>
                    <a:pt x="1090972" y="713808"/>
                    <a:pt x="1078079" y="726701"/>
                    <a:pt x="1062174" y="726701"/>
                  </a:cubicBezTo>
                  <a:lnTo>
                    <a:pt x="28798" y="726701"/>
                  </a:lnTo>
                  <a:cubicBezTo>
                    <a:pt x="21161" y="726701"/>
                    <a:pt x="13836" y="723667"/>
                    <a:pt x="8435" y="718267"/>
                  </a:cubicBezTo>
                  <a:cubicBezTo>
                    <a:pt x="3034" y="712866"/>
                    <a:pt x="0" y="705541"/>
                    <a:pt x="0" y="697903"/>
                  </a:cubicBezTo>
                  <a:lnTo>
                    <a:pt x="0" y="28798"/>
                  </a:lnTo>
                  <a:cubicBezTo>
                    <a:pt x="0" y="21161"/>
                    <a:pt x="3034" y="13836"/>
                    <a:pt x="8435" y="8435"/>
                  </a:cubicBezTo>
                  <a:cubicBezTo>
                    <a:pt x="13836" y="3034"/>
                    <a:pt x="21161" y="0"/>
                    <a:pt x="28798" y="0"/>
                  </a:cubicBezTo>
                  <a:close/>
                </a:path>
              </a:pathLst>
            </a:custGeom>
            <a:blipFill>
              <a:blip r:embed="rId2"/>
              <a:stretch>
                <a:fillRect l="-272" t="0" r="-272" b="0"/>
              </a:stretch>
            </a:blipFill>
            <a:ln cap="sq">
              <a:noFill/>
              <a:prstDash val="solid"/>
              <a:miter/>
            </a:ln>
          </p:spPr>
        </p:sp>
      </p:grpSp>
      <p:grpSp>
        <p:nvGrpSpPr>
          <p:cNvPr name="Group 5" id="5"/>
          <p:cNvGrpSpPr/>
          <p:nvPr/>
        </p:nvGrpSpPr>
        <p:grpSpPr>
          <a:xfrm rot="0">
            <a:off x="12172950" y="666750"/>
            <a:ext cx="4010025" cy="2686050"/>
            <a:chOff x="0" y="0"/>
            <a:chExt cx="1084898" cy="726701"/>
          </a:xfrm>
        </p:grpSpPr>
        <p:sp>
          <p:nvSpPr>
            <p:cNvPr name="Freeform 6" id="6"/>
            <p:cNvSpPr/>
            <p:nvPr/>
          </p:nvSpPr>
          <p:spPr>
            <a:xfrm flipH="false" flipV="false" rot="0">
              <a:off x="0" y="0"/>
              <a:ext cx="1084898" cy="726701"/>
            </a:xfrm>
            <a:custGeom>
              <a:avLst/>
              <a:gdLst/>
              <a:ahLst/>
              <a:cxnLst/>
              <a:rect r="r" b="b" t="t" l="l"/>
              <a:pathLst>
                <a:path h="726701" w="1084898">
                  <a:moveTo>
                    <a:pt x="28960" y="0"/>
                  </a:moveTo>
                  <a:lnTo>
                    <a:pt x="1055939" y="0"/>
                  </a:lnTo>
                  <a:cubicBezTo>
                    <a:pt x="1071933" y="0"/>
                    <a:pt x="1084898" y="12966"/>
                    <a:pt x="1084898" y="28960"/>
                  </a:cubicBezTo>
                  <a:lnTo>
                    <a:pt x="1084898" y="697742"/>
                  </a:lnTo>
                  <a:cubicBezTo>
                    <a:pt x="1084898" y="713736"/>
                    <a:pt x="1071933" y="726701"/>
                    <a:pt x="1055939" y="726701"/>
                  </a:cubicBezTo>
                  <a:lnTo>
                    <a:pt x="28960" y="726701"/>
                  </a:lnTo>
                  <a:cubicBezTo>
                    <a:pt x="12966" y="726701"/>
                    <a:pt x="0" y="713736"/>
                    <a:pt x="0" y="697742"/>
                  </a:cubicBezTo>
                  <a:lnTo>
                    <a:pt x="0" y="28960"/>
                  </a:lnTo>
                  <a:cubicBezTo>
                    <a:pt x="0" y="12966"/>
                    <a:pt x="12966" y="0"/>
                    <a:pt x="28960" y="0"/>
                  </a:cubicBezTo>
                  <a:close/>
                </a:path>
              </a:pathLst>
            </a:custGeom>
            <a:blipFill>
              <a:blip r:embed="rId3"/>
              <a:stretch>
                <a:fillRect l="-174" t="0" r="-174" b="0"/>
              </a:stretch>
            </a:blipFill>
            <a:ln cap="sq">
              <a:noFill/>
              <a:prstDash val="solid"/>
              <a:miter/>
            </a:ln>
          </p:spPr>
        </p:sp>
      </p:grpSp>
      <p:grpSp>
        <p:nvGrpSpPr>
          <p:cNvPr name="Group 7" id="7"/>
          <p:cNvGrpSpPr/>
          <p:nvPr/>
        </p:nvGrpSpPr>
        <p:grpSpPr>
          <a:xfrm rot="0">
            <a:off x="7858125" y="666750"/>
            <a:ext cx="4032476" cy="2686050"/>
            <a:chOff x="0" y="0"/>
            <a:chExt cx="1090972" cy="726701"/>
          </a:xfrm>
        </p:grpSpPr>
        <p:sp>
          <p:nvSpPr>
            <p:cNvPr name="Freeform 8" id="8"/>
            <p:cNvSpPr/>
            <p:nvPr/>
          </p:nvSpPr>
          <p:spPr>
            <a:xfrm flipH="false" flipV="false" rot="0">
              <a:off x="0" y="0"/>
              <a:ext cx="1090972" cy="726701"/>
            </a:xfrm>
            <a:custGeom>
              <a:avLst/>
              <a:gdLst/>
              <a:ahLst/>
              <a:cxnLst/>
              <a:rect r="r" b="b" t="t" l="l"/>
              <a:pathLst>
                <a:path h="726701" w="1090972">
                  <a:moveTo>
                    <a:pt x="28798" y="0"/>
                  </a:moveTo>
                  <a:lnTo>
                    <a:pt x="1062174" y="0"/>
                  </a:lnTo>
                  <a:cubicBezTo>
                    <a:pt x="1069812" y="0"/>
                    <a:pt x="1077137" y="3034"/>
                    <a:pt x="1082538" y="8435"/>
                  </a:cubicBezTo>
                  <a:cubicBezTo>
                    <a:pt x="1087938" y="13836"/>
                    <a:pt x="1090972" y="21161"/>
                    <a:pt x="1090972" y="28798"/>
                  </a:cubicBezTo>
                  <a:lnTo>
                    <a:pt x="1090972" y="697903"/>
                  </a:lnTo>
                  <a:cubicBezTo>
                    <a:pt x="1090972" y="713808"/>
                    <a:pt x="1078079" y="726701"/>
                    <a:pt x="1062174" y="726701"/>
                  </a:cubicBezTo>
                  <a:lnTo>
                    <a:pt x="28798" y="726701"/>
                  </a:lnTo>
                  <a:cubicBezTo>
                    <a:pt x="21161" y="726701"/>
                    <a:pt x="13836" y="723667"/>
                    <a:pt x="8435" y="718267"/>
                  </a:cubicBezTo>
                  <a:cubicBezTo>
                    <a:pt x="3034" y="712866"/>
                    <a:pt x="0" y="705541"/>
                    <a:pt x="0" y="697903"/>
                  </a:cubicBezTo>
                  <a:lnTo>
                    <a:pt x="0" y="28798"/>
                  </a:lnTo>
                  <a:cubicBezTo>
                    <a:pt x="0" y="21161"/>
                    <a:pt x="3034" y="13836"/>
                    <a:pt x="8435" y="8435"/>
                  </a:cubicBezTo>
                  <a:cubicBezTo>
                    <a:pt x="13836" y="3034"/>
                    <a:pt x="21161" y="0"/>
                    <a:pt x="28798" y="0"/>
                  </a:cubicBezTo>
                  <a:close/>
                </a:path>
              </a:pathLst>
            </a:custGeom>
            <a:blipFill>
              <a:blip r:embed="rId4"/>
              <a:stretch>
                <a:fillRect l="-272" t="0" r="-272" b="0"/>
              </a:stretch>
            </a:blipFill>
            <a:ln cap="sq">
              <a:noFill/>
              <a:prstDash val="solid"/>
              <a:miter/>
            </a:ln>
          </p:spPr>
        </p:sp>
      </p:grpSp>
      <p:grpSp>
        <p:nvGrpSpPr>
          <p:cNvPr name="Group 9" id="9"/>
          <p:cNvGrpSpPr/>
          <p:nvPr/>
        </p:nvGrpSpPr>
        <p:grpSpPr>
          <a:xfrm rot="0">
            <a:off x="12172950" y="5143500"/>
            <a:ext cx="4010025" cy="2686050"/>
            <a:chOff x="0" y="0"/>
            <a:chExt cx="1084898" cy="726701"/>
          </a:xfrm>
        </p:grpSpPr>
        <p:sp>
          <p:nvSpPr>
            <p:cNvPr name="Freeform 10" id="10"/>
            <p:cNvSpPr/>
            <p:nvPr/>
          </p:nvSpPr>
          <p:spPr>
            <a:xfrm flipH="false" flipV="false" rot="0">
              <a:off x="0" y="0"/>
              <a:ext cx="1084898" cy="726701"/>
            </a:xfrm>
            <a:custGeom>
              <a:avLst/>
              <a:gdLst/>
              <a:ahLst/>
              <a:cxnLst/>
              <a:rect r="r" b="b" t="t" l="l"/>
              <a:pathLst>
                <a:path h="726701" w="1084898">
                  <a:moveTo>
                    <a:pt x="28960" y="0"/>
                  </a:moveTo>
                  <a:lnTo>
                    <a:pt x="1055939" y="0"/>
                  </a:lnTo>
                  <a:cubicBezTo>
                    <a:pt x="1071933" y="0"/>
                    <a:pt x="1084898" y="12966"/>
                    <a:pt x="1084898" y="28960"/>
                  </a:cubicBezTo>
                  <a:lnTo>
                    <a:pt x="1084898" y="697742"/>
                  </a:lnTo>
                  <a:cubicBezTo>
                    <a:pt x="1084898" y="713736"/>
                    <a:pt x="1071933" y="726701"/>
                    <a:pt x="1055939" y="726701"/>
                  </a:cubicBezTo>
                  <a:lnTo>
                    <a:pt x="28960" y="726701"/>
                  </a:lnTo>
                  <a:cubicBezTo>
                    <a:pt x="12966" y="726701"/>
                    <a:pt x="0" y="713736"/>
                    <a:pt x="0" y="697742"/>
                  </a:cubicBezTo>
                  <a:lnTo>
                    <a:pt x="0" y="28960"/>
                  </a:lnTo>
                  <a:cubicBezTo>
                    <a:pt x="0" y="12966"/>
                    <a:pt x="12966" y="0"/>
                    <a:pt x="28960" y="0"/>
                  </a:cubicBezTo>
                  <a:close/>
                </a:path>
              </a:pathLst>
            </a:custGeom>
            <a:blipFill>
              <a:blip r:embed="rId5"/>
              <a:stretch>
                <a:fillRect l="-174" t="0" r="-174" b="0"/>
              </a:stretch>
            </a:blipFill>
            <a:ln cap="sq">
              <a:noFill/>
              <a:prstDash val="solid"/>
              <a:miter/>
            </a:ln>
          </p:spPr>
        </p:sp>
      </p:grpSp>
      <p:grpSp>
        <p:nvGrpSpPr>
          <p:cNvPr name="Group 11" id="11"/>
          <p:cNvGrpSpPr/>
          <p:nvPr/>
        </p:nvGrpSpPr>
        <p:grpSpPr>
          <a:xfrm rot="0">
            <a:off x="7858125" y="8104897"/>
            <a:ext cx="4010025" cy="1186423"/>
            <a:chOff x="0" y="0"/>
            <a:chExt cx="5346700" cy="1581898"/>
          </a:xfrm>
        </p:grpSpPr>
        <p:sp>
          <p:nvSpPr>
            <p:cNvPr name="TextBox 12" id="12"/>
            <p:cNvSpPr txBox="true"/>
            <p:nvPr/>
          </p:nvSpPr>
          <p:spPr>
            <a:xfrm rot="0">
              <a:off x="0" y="-57150"/>
              <a:ext cx="5346700" cy="654050"/>
            </a:xfrm>
            <a:prstGeom prst="rect">
              <a:avLst/>
            </a:prstGeom>
          </p:spPr>
          <p:txBody>
            <a:bodyPr anchor="t" rtlCol="false" tIns="0" lIns="0" bIns="0" rIns="0">
              <a:spAutoFit/>
            </a:bodyPr>
            <a:lstStyle/>
            <a:p>
              <a:pPr algn="l" marL="0" indent="0" lvl="0">
                <a:lnSpc>
                  <a:spcPts val="4199"/>
                </a:lnSpc>
                <a:spcBef>
                  <a:spcPct val="0"/>
                </a:spcBef>
              </a:pPr>
              <a:r>
                <a:rPr lang="en-US" b="true" sz="2999">
                  <a:solidFill>
                    <a:srgbClr val="FFFFFF"/>
                  </a:solidFill>
                  <a:latin typeface="Proxima Nova Condensed Bold"/>
                  <a:ea typeface="Proxima Nova Condensed Bold"/>
                  <a:cs typeface="Proxima Nova Condensed Bold"/>
                  <a:sym typeface="Proxima Nova Condensed Bold"/>
                </a:rPr>
                <a:t>NAMED SKILLS</a:t>
              </a:r>
            </a:p>
          </p:txBody>
        </p:sp>
        <p:sp>
          <p:nvSpPr>
            <p:cNvPr name="TextBox 13" id="13"/>
            <p:cNvSpPr txBox="true"/>
            <p:nvPr/>
          </p:nvSpPr>
          <p:spPr>
            <a:xfrm rot="0">
              <a:off x="0" y="657973"/>
              <a:ext cx="5346700" cy="923925"/>
            </a:xfrm>
            <a:prstGeom prst="rect">
              <a:avLst/>
            </a:prstGeom>
          </p:spPr>
          <p:txBody>
            <a:bodyPr anchor="t" rtlCol="false" tIns="0" lIns="0" bIns="0" rIns="0">
              <a:spAutoFit/>
            </a:bodyPr>
            <a:lstStyle/>
            <a:p>
              <a:pPr algn="l" marL="0" indent="0" lvl="0">
                <a:lnSpc>
                  <a:spcPts val="2887"/>
                </a:lnSpc>
              </a:pPr>
              <a:r>
                <a:rPr lang="en-US" sz="2062" u="none">
                  <a:solidFill>
                    <a:srgbClr val="FFFFFF"/>
                  </a:solidFill>
                  <a:latin typeface="Touvlo"/>
                  <a:ea typeface="Touvlo"/>
                  <a:cs typeface="Touvlo"/>
                  <a:sym typeface="Touvlo"/>
                </a:rPr>
                <a:t>Procedures defined for consistent, repeatable success.</a:t>
              </a:r>
            </a:p>
          </p:txBody>
        </p:sp>
      </p:grpSp>
      <p:grpSp>
        <p:nvGrpSpPr>
          <p:cNvPr name="Group 14" id="14"/>
          <p:cNvGrpSpPr/>
          <p:nvPr/>
        </p:nvGrpSpPr>
        <p:grpSpPr>
          <a:xfrm rot="0">
            <a:off x="12172950" y="3628147"/>
            <a:ext cx="4010025" cy="1186423"/>
            <a:chOff x="0" y="0"/>
            <a:chExt cx="5346700" cy="1581898"/>
          </a:xfrm>
        </p:grpSpPr>
        <p:sp>
          <p:nvSpPr>
            <p:cNvPr name="TextBox 15" id="15"/>
            <p:cNvSpPr txBox="true"/>
            <p:nvPr/>
          </p:nvSpPr>
          <p:spPr>
            <a:xfrm rot="0">
              <a:off x="0" y="-57150"/>
              <a:ext cx="5346700" cy="654050"/>
            </a:xfrm>
            <a:prstGeom prst="rect">
              <a:avLst/>
            </a:prstGeom>
          </p:spPr>
          <p:txBody>
            <a:bodyPr anchor="t" rtlCol="false" tIns="0" lIns="0" bIns="0" rIns="0">
              <a:spAutoFit/>
            </a:bodyPr>
            <a:lstStyle/>
            <a:p>
              <a:pPr algn="l" marL="0" indent="0" lvl="0">
                <a:lnSpc>
                  <a:spcPts val="4199"/>
                </a:lnSpc>
                <a:spcBef>
                  <a:spcPct val="0"/>
                </a:spcBef>
              </a:pPr>
              <a:r>
                <a:rPr lang="en-US" b="true" sz="2999">
                  <a:solidFill>
                    <a:srgbClr val="FFFFFF"/>
                  </a:solidFill>
                  <a:latin typeface="Proxima Nova Condensed Bold"/>
                  <a:ea typeface="Proxima Nova Condensed Bold"/>
                  <a:cs typeface="Proxima Nova Condensed Bold"/>
                  <a:sym typeface="Proxima Nova Condensed Bold"/>
                </a:rPr>
                <a:t>THE CONTEXT FILE</a:t>
              </a:r>
            </a:p>
          </p:txBody>
        </p:sp>
        <p:sp>
          <p:nvSpPr>
            <p:cNvPr name="TextBox 16" id="16"/>
            <p:cNvSpPr txBox="true"/>
            <p:nvPr/>
          </p:nvSpPr>
          <p:spPr>
            <a:xfrm rot="0">
              <a:off x="0" y="657973"/>
              <a:ext cx="5346700" cy="923925"/>
            </a:xfrm>
            <a:prstGeom prst="rect">
              <a:avLst/>
            </a:prstGeom>
          </p:spPr>
          <p:txBody>
            <a:bodyPr anchor="t" rtlCol="false" tIns="0" lIns="0" bIns="0" rIns="0">
              <a:spAutoFit/>
            </a:bodyPr>
            <a:lstStyle/>
            <a:p>
              <a:pPr algn="l" marL="0" indent="0" lvl="0">
                <a:lnSpc>
                  <a:spcPts val="2887"/>
                </a:lnSpc>
              </a:pPr>
              <a:r>
                <a:rPr lang="en-US" sz="2062" u="none">
                  <a:solidFill>
                    <a:srgbClr val="FFFFFF"/>
                  </a:solidFill>
                  <a:latin typeface="Touvlo"/>
                  <a:ea typeface="Touvlo"/>
                  <a:cs typeface="Touvlo"/>
                  <a:sym typeface="Touvlo"/>
                </a:rPr>
                <a:t>It understands your unique voice and needs.</a:t>
              </a:r>
            </a:p>
          </p:txBody>
        </p:sp>
      </p:grpSp>
      <p:grpSp>
        <p:nvGrpSpPr>
          <p:cNvPr name="Group 17" id="17"/>
          <p:cNvGrpSpPr/>
          <p:nvPr/>
        </p:nvGrpSpPr>
        <p:grpSpPr>
          <a:xfrm rot="0">
            <a:off x="7858125" y="3628147"/>
            <a:ext cx="4010025" cy="1186423"/>
            <a:chOff x="0" y="0"/>
            <a:chExt cx="5346700" cy="1581898"/>
          </a:xfrm>
        </p:grpSpPr>
        <p:sp>
          <p:nvSpPr>
            <p:cNvPr name="TextBox 18" id="18"/>
            <p:cNvSpPr txBox="true"/>
            <p:nvPr/>
          </p:nvSpPr>
          <p:spPr>
            <a:xfrm rot="0">
              <a:off x="0" y="-57150"/>
              <a:ext cx="5346700" cy="654050"/>
            </a:xfrm>
            <a:prstGeom prst="rect">
              <a:avLst/>
            </a:prstGeom>
          </p:spPr>
          <p:txBody>
            <a:bodyPr anchor="t" rtlCol="false" tIns="0" lIns="0" bIns="0" rIns="0">
              <a:spAutoFit/>
            </a:bodyPr>
            <a:lstStyle/>
            <a:p>
              <a:pPr algn="l" marL="0" indent="0" lvl="0">
                <a:lnSpc>
                  <a:spcPts val="4199"/>
                </a:lnSpc>
                <a:spcBef>
                  <a:spcPct val="0"/>
                </a:spcBef>
              </a:pPr>
              <a:r>
                <a:rPr lang="en-US" b="true" sz="2999">
                  <a:solidFill>
                    <a:srgbClr val="FFFFFF"/>
                  </a:solidFill>
                  <a:latin typeface="Proxima Nova Condensed Bold"/>
                  <a:ea typeface="Proxima Nova Condensed Bold"/>
                  <a:cs typeface="Proxima Nova Condensed Bold"/>
                  <a:sym typeface="Proxima Nova Condensed Bold"/>
                </a:rPr>
                <a:t>THE VENDING MACHINE</a:t>
              </a:r>
            </a:p>
          </p:txBody>
        </p:sp>
        <p:sp>
          <p:nvSpPr>
            <p:cNvPr name="TextBox 19" id="19"/>
            <p:cNvSpPr txBox="true"/>
            <p:nvPr/>
          </p:nvSpPr>
          <p:spPr>
            <a:xfrm rot="0">
              <a:off x="0" y="657973"/>
              <a:ext cx="5346700" cy="923925"/>
            </a:xfrm>
            <a:prstGeom prst="rect">
              <a:avLst/>
            </a:prstGeom>
          </p:spPr>
          <p:txBody>
            <a:bodyPr anchor="t" rtlCol="false" tIns="0" lIns="0" bIns="0" rIns="0">
              <a:spAutoFit/>
            </a:bodyPr>
            <a:lstStyle/>
            <a:p>
              <a:pPr algn="l" marL="0" indent="0" lvl="0">
                <a:lnSpc>
                  <a:spcPts val="2887"/>
                </a:lnSpc>
              </a:pPr>
              <a:r>
                <a:rPr lang="en-US" sz="2062" u="none">
                  <a:solidFill>
                    <a:srgbClr val="FFFFFF"/>
                  </a:solidFill>
                  <a:latin typeface="Touvlo"/>
                  <a:ea typeface="Touvlo"/>
                  <a:cs typeface="Touvlo"/>
                  <a:sym typeface="Touvlo"/>
                </a:rPr>
                <a:t>Basic prompts yield generic, cliché results.</a:t>
              </a:r>
            </a:p>
          </p:txBody>
        </p:sp>
      </p:grpSp>
      <p:grpSp>
        <p:nvGrpSpPr>
          <p:cNvPr name="Group 20" id="20"/>
          <p:cNvGrpSpPr/>
          <p:nvPr/>
        </p:nvGrpSpPr>
        <p:grpSpPr>
          <a:xfrm rot="0">
            <a:off x="12172950" y="8104897"/>
            <a:ext cx="4010025" cy="1186423"/>
            <a:chOff x="0" y="0"/>
            <a:chExt cx="5346700" cy="1581898"/>
          </a:xfrm>
        </p:grpSpPr>
        <p:sp>
          <p:nvSpPr>
            <p:cNvPr name="TextBox 21" id="21"/>
            <p:cNvSpPr txBox="true"/>
            <p:nvPr/>
          </p:nvSpPr>
          <p:spPr>
            <a:xfrm rot="0">
              <a:off x="0" y="-57150"/>
              <a:ext cx="5346700" cy="654050"/>
            </a:xfrm>
            <a:prstGeom prst="rect">
              <a:avLst/>
            </a:prstGeom>
          </p:spPr>
          <p:txBody>
            <a:bodyPr anchor="t" rtlCol="false" tIns="0" lIns="0" bIns="0" rIns="0">
              <a:spAutoFit/>
            </a:bodyPr>
            <a:lstStyle/>
            <a:p>
              <a:pPr algn="l" marL="0" indent="0" lvl="0">
                <a:lnSpc>
                  <a:spcPts val="4199"/>
                </a:lnSpc>
                <a:spcBef>
                  <a:spcPct val="0"/>
                </a:spcBef>
              </a:pPr>
              <a:r>
                <a:rPr lang="en-US" b="true" sz="2999">
                  <a:solidFill>
                    <a:srgbClr val="FFFFFF"/>
                  </a:solidFill>
                  <a:latin typeface="Proxima Nova Condensed Bold"/>
                  <a:ea typeface="Proxima Nova Condensed Bold"/>
                  <a:cs typeface="Proxima Nova Condensed Bold"/>
                  <a:sym typeface="Proxima Nova Condensed Bold"/>
                </a:rPr>
                <a:t>THE BOARDROOM</a:t>
              </a:r>
            </a:p>
          </p:txBody>
        </p:sp>
        <p:sp>
          <p:nvSpPr>
            <p:cNvPr name="TextBox 22" id="22"/>
            <p:cNvSpPr txBox="true"/>
            <p:nvPr/>
          </p:nvSpPr>
          <p:spPr>
            <a:xfrm rot="0">
              <a:off x="0" y="657973"/>
              <a:ext cx="5346700" cy="923925"/>
            </a:xfrm>
            <a:prstGeom prst="rect">
              <a:avLst/>
            </a:prstGeom>
          </p:spPr>
          <p:txBody>
            <a:bodyPr anchor="t" rtlCol="false" tIns="0" lIns="0" bIns="0" rIns="0">
              <a:spAutoFit/>
            </a:bodyPr>
            <a:lstStyle/>
            <a:p>
              <a:pPr algn="l" marL="0" indent="0" lvl="0">
                <a:lnSpc>
                  <a:spcPts val="2887"/>
                </a:lnSpc>
              </a:pPr>
              <a:r>
                <a:rPr lang="en-US" sz="2062" u="none">
                  <a:solidFill>
                    <a:srgbClr val="FFFFFF"/>
                  </a:solidFill>
                  <a:latin typeface="Touvlo"/>
                  <a:ea typeface="Touvlo"/>
                  <a:cs typeface="Touvlo"/>
                  <a:sym typeface="Touvlo"/>
                </a:rPr>
                <a:t>One orchestrator leads specialized agents beneath.</a:t>
              </a:r>
            </a:p>
          </p:txBody>
        </p:sp>
      </p:grpSp>
      <p:grpSp>
        <p:nvGrpSpPr>
          <p:cNvPr name="Group 23" id="23"/>
          <p:cNvGrpSpPr/>
          <p:nvPr/>
        </p:nvGrpSpPr>
        <p:grpSpPr>
          <a:xfrm rot="-5400000">
            <a:off x="13015748" y="5014748"/>
            <a:ext cx="10287000" cy="257505"/>
            <a:chOff x="0" y="0"/>
            <a:chExt cx="2709333" cy="67820"/>
          </a:xfrm>
        </p:grpSpPr>
        <p:sp>
          <p:nvSpPr>
            <p:cNvPr name="Freeform 24" id="24"/>
            <p:cNvSpPr/>
            <p:nvPr/>
          </p:nvSpPr>
          <p:spPr>
            <a:xfrm flipH="false" flipV="false" rot="0">
              <a:off x="0" y="0"/>
              <a:ext cx="2709333" cy="67820"/>
            </a:xfrm>
            <a:custGeom>
              <a:avLst/>
              <a:gdLst/>
              <a:ahLst/>
              <a:cxnLst/>
              <a:rect r="r" b="b" t="t" l="l"/>
              <a:pathLst>
                <a:path h="67820" w="2709333">
                  <a:moveTo>
                    <a:pt x="0" y="0"/>
                  </a:moveTo>
                  <a:lnTo>
                    <a:pt x="2709333" y="0"/>
                  </a:lnTo>
                  <a:lnTo>
                    <a:pt x="2709333" y="67820"/>
                  </a:lnTo>
                  <a:lnTo>
                    <a:pt x="0" y="67820"/>
                  </a:lnTo>
                  <a:close/>
                </a:path>
              </a:pathLst>
            </a:custGeom>
            <a:solidFill>
              <a:srgbClr val="FFFFFF"/>
            </a:solidFill>
          </p:spPr>
        </p:sp>
        <p:sp>
          <p:nvSpPr>
            <p:cNvPr name="TextBox 25" id="25"/>
            <p:cNvSpPr txBox="true"/>
            <p:nvPr/>
          </p:nvSpPr>
          <p:spPr>
            <a:xfrm>
              <a:off x="0" y="-28575"/>
              <a:ext cx="2709333" cy="96395"/>
            </a:xfrm>
            <a:prstGeom prst="rect">
              <a:avLst/>
            </a:prstGeom>
          </p:spPr>
          <p:txBody>
            <a:bodyPr anchor="ctr" rtlCol="false" tIns="50800" lIns="50800" bIns="50800" rIns="50800"/>
            <a:lstStyle/>
            <a:p>
              <a:pPr algn="ctr">
                <a:lnSpc>
                  <a:spcPts val="2887"/>
                </a:lnSpc>
              </a:pPr>
            </a:p>
          </p:txBody>
        </p:sp>
      </p:grpSp>
      <p:sp>
        <p:nvSpPr>
          <p:cNvPr name="Freeform 26" id="26" descr="QR to sra0820"/>
          <p:cNvSpPr/>
          <p:nvPr/>
        </p:nvSpPr>
        <p:spPr>
          <a:xfrm flipH="false" flipV="false" rot="0">
            <a:off x="16649700" y="304800"/>
            <a:ext cx="1333500" cy="1333500"/>
          </a:xfrm>
          <a:custGeom>
            <a:avLst/>
            <a:gdLst/>
            <a:ahLst/>
            <a:cxnLst/>
            <a:rect r="r" b="b" t="t" l="l"/>
            <a:pathLst>
              <a:path h="1333500" w="1333500">
                <a:moveTo>
                  <a:pt x="0" y="0"/>
                </a:moveTo>
                <a:lnTo>
                  <a:pt x="1333500" y="0"/>
                </a:lnTo>
                <a:lnTo>
                  <a:pt x="1333500" y="1333500"/>
                </a:lnTo>
                <a:lnTo>
                  <a:pt x="0" y="1333500"/>
                </a:lnTo>
                <a:lnTo>
                  <a:pt x="0" y="0"/>
                </a:lnTo>
                <a:close/>
              </a:path>
            </a:pathLst>
          </a:custGeom>
          <a:blipFill>
            <a:blip r:embed="rId6"/>
            <a:stretch>
              <a:fillRect l="0" t="0" r="0" b="0"/>
            </a:stretch>
          </a:blipFill>
        </p:spPr>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bg>
      <p:bgPr>
        <a:solidFill>
          <a:srgbClr val="051828"/>
        </a:solidFill>
      </p:bgPr>
    </p:bg>
    <p:spTree>
      <p:nvGrpSpPr>
        <p:cNvPr id="1" name=""/>
        <p:cNvGrpSpPr/>
        <p:nvPr/>
      </p:nvGrpSpPr>
      <p:grpSpPr>
        <a:xfrm>
          <a:off x="0" y="0"/>
          <a:ext cx="0" cy="0"/>
          <a:chOff x="0" y="0"/>
          <a:chExt cx="0" cy="0"/>
        </a:xfrm>
      </p:grpSpPr>
      <p:grpSp>
        <p:nvGrpSpPr>
          <p:cNvPr name="Group 2" id="2"/>
          <p:cNvGrpSpPr/>
          <p:nvPr/>
        </p:nvGrpSpPr>
        <p:grpSpPr>
          <a:xfrm rot="0">
            <a:off x="0" y="0"/>
            <a:ext cx="6986588" cy="10287000"/>
            <a:chOff x="0" y="0"/>
            <a:chExt cx="1076433" cy="1584932"/>
          </a:xfrm>
        </p:grpSpPr>
        <p:sp>
          <p:nvSpPr>
            <p:cNvPr name="Freeform 3" id="3"/>
            <p:cNvSpPr/>
            <p:nvPr/>
          </p:nvSpPr>
          <p:spPr>
            <a:xfrm flipH="false" flipV="false" rot="0">
              <a:off x="0" y="0"/>
              <a:ext cx="1076433" cy="1584933"/>
            </a:xfrm>
            <a:custGeom>
              <a:avLst/>
              <a:gdLst/>
              <a:ahLst/>
              <a:cxnLst/>
              <a:rect r="r" b="b" t="t" l="l"/>
              <a:pathLst>
                <a:path h="1584933" w="1076433">
                  <a:moveTo>
                    <a:pt x="0" y="0"/>
                  </a:moveTo>
                  <a:lnTo>
                    <a:pt x="1076433" y="0"/>
                  </a:lnTo>
                  <a:lnTo>
                    <a:pt x="1076433" y="1584933"/>
                  </a:lnTo>
                  <a:lnTo>
                    <a:pt x="0" y="1584933"/>
                  </a:lnTo>
                  <a:close/>
                </a:path>
              </a:pathLst>
            </a:custGeom>
            <a:blipFill>
              <a:blip r:embed="rId2"/>
              <a:stretch>
                <a:fillRect l="0" t="-401" r="0" b="-401"/>
              </a:stretch>
            </a:blipFill>
          </p:spPr>
        </p:sp>
      </p:grpSp>
      <p:sp>
        <p:nvSpPr>
          <p:cNvPr name="TextBox 4" id="4"/>
          <p:cNvSpPr txBox="true"/>
          <p:nvPr/>
        </p:nvSpPr>
        <p:spPr>
          <a:xfrm rot="0">
            <a:off x="7858125" y="848752"/>
            <a:ext cx="9763125" cy="2197099"/>
          </a:xfrm>
          <a:prstGeom prst="rect">
            <a:avLst/>
          </a:prstGeom>
        </p:spPr>
        <p:txBody>
          <a:bodyPr anchor="t" rtlCol="false" tIns="0" lIns="0" bIns="0" rIns="0">
            <a:spAutoFit/>
          </a:bodyPr>
          <a:lstStyle/>
          <a:p>
            <a:pPr algn="l" marL="0" indent="0" lvl="0">
              <a:lnSpc>
                <a:spcPts val="8499"/>
              </a:lnSpc>
              <a:spcBef>
                <a:spcPct val="0"/>
              </a:spcBef>
            </a:pPr>
            <a:r>
              <a:rPr lang="en-US" b="true" sz="8499">
                <a:solidFill>
                  <a:srgbClr val="FFFFFF"/>
                </a:solidFill>
                <a:latin typeface="Proxima Nova Condensed Bold"/>
                <a:ea typeface="Proxima Nova Condensed Bold"/>
                <a:cs typeface="Proxima Nova Condensed Bold"/>
                <a:sym typeface="Proxima Nova Condensed Bold"/>
              </a:rPr>
              <a:t>The Santa Clarita Playbook</a:t>
            </a:r>
          </a:p>
        </p:txBody>
      </p:sp>
      <p:grpSp>
        <p:nvGrpSpPr>
          <p:cNvPr name="Group 5" id="5"/>
          <p:cNvGrpSpPr/>
          <p:nvPr/>
        </p:nvGrpSpPr>
        <p:grpSpPr>
          <a:xfrm rot="0">
            <a:off x="7858125" y="4248136"/>
            <a:ext cx="9763125" cy="4476696"/>
            <a:chOff x="0" y="0"/>
            <a:chExt cx="13017500" cy="5968928"/>
          </a:xfrm>
        </p:grpSpPr>
        <p:sp>
          <p:nvSpPr>
            <p:cNvPr name="TextBox 6" id="6"/>
            <p:cNvSpPr txBox="true"/>
            <p:nvPr/>
          </p:nvSpPr>
          <p:spPr>
            <a:xfrm rot="0">
              <a:off x="0" y="-57150"/>
              <a:ext cx="13017500" cy="654050"/>
            </a:xfrm>
            <a:prstGeom prst="rect">
              <a:avLst/>
            </a:prstGeom>
          </p:spPr>
          <p:txBody>
            <a:bodyPr anchor="t" rtlCol="false" tIns="0" lIns="0" bIns="0" rIns="0">
              <a:spAutoFit/>
            </a:bodyPr>
            <a:lstStyle/>
            <a:p>
              <a:pPr algn="l" marL="0" indent="0" lvl="0">
                <a:lnSpc>
                  <a:spcPts val="4199"/>
                </a:lnSpc>
                <a:spcBef>
                  <a:spcPct val="0"/>
                </a:spcBef>
              </a:pPr>
              <a:r>
                <a:rPr lang="en-US" b="true" sz="2999">
                  <a:solidFill>
                    <a:srgbClr val="FFFFFF"/>
                  </a:solidFill>
                  <a:latin typeface="Proxima Nova Condensed Bold"/>
                  <a:ea typeface="Proxima Nova Condensed Bold"/>
                  <a:cs typeface="Proxima Nova Condensed Bold"/>
                  <a:sym typeface="Proxima Nova Condensed Bold"/>
                </a:rPr>
                <a:t>THE JUNK DRAWER</a:t>
              </a:r>
            </a:p>
          </p:txBody>
        </p:sp>
        <p:sp>
          <p:nvSpPr>
            <p:cNvPr name="TextBox 7" id="7"/>
            <p:cNvSpPr txBox="true"/>
            <p:nvPr/>
          </p:nvSpPr>
          <p:spPr>
            <a:xfrm rot="0">
              <a:off x="0" y="571076"/>
              <a:ext cx="13017500" cy="622724"/>
            </a:xfrm>
            <a:prstGeom prst="rect">
              <a:avLst/>
            </a:prstGeom>
          </p:spPr>
          <p:txBody>
            <a:bodyPr anchor="t" rtlCol="false" tIns="0" lIns="0" bIns="0" rIns="0">
              <a:spAutoFit/>
            </a:bodyPr>
            <a:lstStyle/>
            <a:p>
              <a:pPr algn="l" marL="0" indent="0" lvl="0">
                <a:lnSpc>
                  <a:spcPts val="3919"/>
                </a:lnSpc>
              </a:pPr>
              <a:r>
                <a:rPr lang="en-US" sz="2799" u="none">
                  <a:solidFill>
                    <a:srgbClr val="FFFFFF"/>
                  </a:solidFill>
                  <a:latin typeface="Touvlo"/>
                  <a:ea typeface="Touvlo"/>
                  <a:cs typeface="Touvlo"/>
                  <a:sym typeface="Touvlo"/>
                </a:rPr>
                <a:t>Your dead database is your most valuable list.</a:t>
              </a:r>
            </a:p>
          </p:txBody>
        </p:sp>
        <p:sp>
          <p:nvSpPr>
            <p:cNvPr name="TextBox 8" id="8"/>
            <p:cNvSpPr txBox="true"/>
            <p:nvPr/>
          </p:nvSpPr>
          <p:spPr>
            <a:xfrm rot="0">
              <a:off x="0" y="2330414"/>
              <a:ext cx="13017500" cy="654050"/>
            </a:xfrm>
            <a:prstGeom prst="rect">
              <a:avLst/>
            </a:prstGeom>
          </p:spPr>
          <p:txBody>
            <a:bodyPr anchor="t" rtlCol="false" tIns="0" lIns="0" bIns="0" rIns="0">
              <a:spAutoFit/>
            </a:bodyPr>
            <a:lstStyle/>
            <a:p>
              <a:pPr algn="l" marL="0" indent="0" lvl="0">
                <a:lnSpc>
                  <a:spcPts val="4199"/>
                </a:lnSpc>
                <a:spcBef>
                  <a:spcPct val="0"/>
                </a:spcBef>
              </a:pPr>
              <a:r>
                <a:rPr lang="en-US" b="true" sz="2999">
                  <a:solidFill>
                    <a:srgbClr val="FFFFFF"/>
                  </a:solidFill>
                  <a:latin typeface="Proxima Nova Condensed Bold"/>
                  <a:ea typeface="Proxima Nova Condensed Bold"/>
                  <a:cs typeface="Proxima Nova Condensed Bold"/>
                  <a:sym typeface="Proxima Nova Condensed Bold"/>
                </a:rPr>
                <a:t>CLUSTER</a:t>
              </a:r>
            </a:p>
          </p:txBody>
        </p:sp>
        <p:sp>
          <p:nvSpPr>
            <p:cNvPr name="TextBox 9" id="9"/>
            <p:cNvSpPr txBox="true"/>
            <p:nvPr/>
          </p:nvSpPr>
          <p:spPr>
            <a:xfrm rot="0">
              <a:off x="0" y="2958640"/>
              <a:ext cx="13017500" cy="622724"/>
            </a:xfrm>
            <a:prstGeom prst="rect">
              <a:avLst/>
            </a:prstGeom>
          </p:spPr>
          <p:txBody>
            <a:bodyPr anchor="t" rtlCol="false" tIns="0" lIns="0" bIns="0" rIns="0">
              <a:spAutoFit/>
            </a:bodyPr>
            <a:lstStyle/>
            <a:p>
              <a:pPr algn="l" marL="0" indent="0" lvl="0">
                <a:lnSpc>
                  <a:spcPts val="3919"/>
                </a:lnSpc>
              </a:pPr>
              <a:r>
                <a:rPr lang="en-US" sz="2799" u="none">
                  <a:solidFill>
                    <a:srgbClr val="FFFFFF"/>
                  </a:solidFill>
                  <a:latin typeface="Touvlo"/>
                  <a:ea typeface="Touvlo"/>
                  <a:cs typeface="Touvlo"/>
                  <a:sym typeface="Touvlo"/>
                </a:rPr>
                <a:t>Segment by tract code and owner tenure.</a:t>
              </a:r>
            </a:p>
          </p:txBody>
        </p:sp>
        <p:sp>
          <p:nvSpPr>
            <p:cNvPr name="TextBox 10" id="10"/>
            <p:cNvSpPr txBox="true"/>
            <p:nvPr/>
          </p:nvSpPr>
          <p:spPr>
            <a:xfrm rot="0">
              <a:off x="0" y="4717978"/>
              <a:ext cx="13017500" cy="654050"/>
            </a:xfrm>
            <a:prstGeom prst="rect">
              <a:avLst/>
            </a:prstGeom>
          </p:spPr>
          <p:txBody>
            <a:bodyPr anchor="t" rtlCol="false" tIns="0" lIns="0" bIns="0" rIns="0">
              <a:spAutoFit/>
            </a:bodyPr>
            <a:lstStyle/>
            <a:p>
              <a:pPr algn="l" marL="0" indent="0" lvl="0">
                <a:lnSpc>
                  <a:spcPts val="4199"/>
                </a:lnSpc>
                <a:spcBef>
                  <a:spcPct val="0"/>
                </a:spcBef>
              </a:pPr>
              <a:r>
                <a:rPr lang="en-US" b="true" sz="2999">
                  <a:solidFill>
                    <a:srgbClr val="FFFFFF"/>
                  </a:solidFill>
                  <a:latin typeface="Proxima Nova Condensed Bold"/>
                  <a:ea typeface="Proxima Nova Condensed Bold"/>
                  <a:cs typeface="Proxima Nova Condensed Bold"/>
                  <a:sym typeface="Proxima Nova Condensed Bold"/>
                </a:rPr>
                <a:t>COMPARE TO LIVE MARKET</a:t>
              </a:r>
            </a:p>
          </p:txBody>
        </p:sp>
        <p:sp>
          <p:nvSpPr>
            <p:cNvPr name="TextBox 11" id="11"/>
            <p:cNvSpPr txBox="true"/>
            <p:nvPr/>
          </p:nvSpPr>
          <p:spPr>
            <a:xfrm rot="0">
              <a:off x="0" y="5346204"/>
              <a:ext cx="13017500" cy="622724"/>
            </a:xfrm>
            <a:prstGeom prst="rect">
              <a:avLst/>
            </a:prstGeom>
          </p:spPr>
          <p:txBody>
            <a:bodyPr anchor="t" rtlCol="false" tIns="0" lIns="0" bIns="0" rIns="0">
              <a:spAutoFit/>
            </a:bodyPr>
            <a:lstStyle/>
            <a:p>
              <a:pPr algn="l" marL="0" indent="0" lvl="0">
                <a:lnSpc>
                  <a:spcPts val="3919"/>
                </a:lnSpc>
              </a:pPr>
              <a:r>
                <a:rPr lang="en-US" sz="2799" u="none">
                  <a:solidFill>
                    <a:srgbClr val="FFFFFF"/>
                  </a:solidFill>
                  <a:latin typeface="Touvlo"/>
                  <a:ea typeface="Touvlo"/>
                  <a:cs typeface="Touvlo"/>
                  <a:sym typeface="Touvlo"/>
                </a:rPr>
                <a:t>Arrive as the data authority, not a salesperson.</a:t>
              </a:r>
            </a:p>
          </p:txBody>
        </p:sp>
      </p:grpSp>
      <p:sp>
        <p:nvSpPr>
          <p:cNvPr name="Freeform 12" id="12" descr="QR to sra0820"/>
          <p:cNvSpPr/>
          <p:nvPr/>
        </p:nvSpPr>
        <p:spPr>
          <a:xfrm flipH="false" flipV="false" rot="0">
            <a:off x="16649700" y="304800"/>
            <a:ext cx="1333500" cy="1333500"/>
          </a:xfrm>
          <a:custGeom>
            <a:avLst/>
            <a:gdLst/>
            <a:ahLst/>
            <a:cxnLst/>
            <a:rect r="r" b="b" t="t" l="l"/>
            <a:pathLst>
              <a:path h="1333500" w="1333500">
                <a:moveTo>
                  <a:pt x="0" y="0"/>
                </a:moveTo>
                <a:lnTo>
                  <a:pt x="1333500" y="0"/>
                </a:lnTo>
                <a:lnTo>
                  <a:pt x="1333500" y="1333500"/>
                </a:lnTo>
                <a:lnTo>
                  <a:pt x="0" y="1333500"/>
                </a:lnTo>
                <a:lnTo>
                  <a:pt x="0" y="0"/>
                </a:lnTo>
                <a:close/>
              </a:path>
            </a:pathLst>
          </a:custGeom>
          <a:blipFill>
            <a:blip r:embed="rId3"/>
            <a:stretch>
              <a:fillRect l="0" t="0" r="0" b="0"/>
            </a:stretch>
          </a:blipFill>
        </p:spPr>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bg>
      <p:bgPr>
        <a:solidFill>
          <a:srgbClr val="051828"/>
        </a:solidFill>
      </p:bgPr>
    </p:bg>
    <p:spTree>
      <p:nvGrpSpPr>
        <p:cNvPr id="1" name=""/>
        <p:cNvGrpSpPr/>
        <p:nvPr/>
      </p:nvGrpSpPr>
      <p:grpSpPr>
        <a:xfrm>
          <a:off x="0" y="0"/>
          <a:ext cx="0" cy="0"/>
          <a:chOff x="0" y="0"/>
          <a:chExt cx="0" cy="0"/>
        </a:xfrm>
      </p:grpSpPr>
      <p:sp>
        <p:nvSpPr>
          <p:cNvPr name="TextBox 2" id="2"/>
          <p:cNvSpPr txBox="true"/>
          <p:nvPr/>
        </p:nvSpPr>
        <p:spPr>
          <a:xfrm rot="0">
            <a:off x="666750" y="838200"/>
            <a:ext cx="15240000" cy="1120774"/>
          </a:xfrm>
          <a:prstGeom prst="rect">
            <a:avLst/>
          </a:prstGeom>
        </p:spPr>
        <p:txBody>
          <a:bodyPr anchor="t" rtlCol="false" tIns="0" lIns="0" bIns="0" rIns="0">
            <a:spAutoFit/>
          </a:bodyPr>
          <a:lstStyle/>
          <a:p>
            <a:pPr algn="l" marL="0" indent="0" lvl="0">
              <a:lnSpc>
                <a:spcPts val="8499"/>
              </a:lnSpc>
              <a:spcBef>
                <a:spcPct val="0"/>
              </a:spcBef>
            </a:pPr>
            <a:r>
              <a:rPr lang="en-US" b="true" sz="8499" strike="noStrike" u="none">
                <a:solidFill>
                  <a:srgbClr val="FFFFFF"/>
                </a:solidFill>
                <a:latin typeface="Proxima Nova Condensed Bold"/>
                <a:ea typeface="Proxima Nova Condensed Bold"/>
                <a:cs typeface="Proxima Nova Condensed Bold"/>
                <a:sym typeface="Proxima Nova Condensed Bold"/>
              </a:rPr>
              <a:t>AI Drafts. You Verify. You Sign.</a:t>
            </a:r>
          </a:p>
        </p:txBody>
      </p:sp>
      <p:sp>
        <p:nvSpPr>
          <p:cNvPr name="Freeform 3" id="3" descr="QR to sra0820"/>
          <p:cNvSpPr/>
          <p:nvPr/>
        </p:nvSpPr>
        <p:spPr>
          <a:xfrm flipH="false" flipV="false" rot="0">
            <a:off x="16649700" y="304800"/>
            <a:ext cx="1333500" cy="1333500"/>
          </a:xfrm>
          <a:custGeom>
            <a:avLst/>
            <a:gdLst/>
            <a:ahLst/>
            <a:cxnLst/>
            <a:rect r="r" b="b" t="t" l="l"/>
            <a:pathLst>
              <a:path h="1333500" w="1333500">
                <a:moveTo>
                  <a:pt x="0" y="0"/>
                </a:moveTo>
                <a:lnTo>
                  <a:pt x="1333500" y="0"/>
                </a:lnTo>
                <a:lnTo>
                  <a:pt x="1333500" y="1333500"/>
                </a:lnTo>
                <a:lnTo>
                  <a:pt x="0" y="1333500"/>
                </a:lnTo>
                <a:lnTo>
                  <a:pt x="0" y="0"/>
                </a:lnTo>
                <a:close/>
              </a:path>
            </a:pathLst>
          </a:custGeom>
          <a:blipFill>
            <a:blip r:embed="rId2"/>
            <a:stretch>
              <a:fillRect l="0" t="0" r="0" b="0"/>
            </a:stretch>
          </a:blipFill>
        </p:spPr>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bg>
      <p:bgPr>
        <a:solidFill>
          <a:srgbClr val="051828"/>
        </a:solidFill>
      </p:bgPr>
    </p:bg>
    <p:spTree>
      <p:nvGrpSpPr>
        <p:cNvPr id="1" name=""/>
        <p:cNvGrpSpPr/>
        <p:nvPr/>
      </p:nvGrpSpPr>
      <p:grpSpPr>
        <a:xfrm>
          <a:off x="0" y="0"/>
          <a:ext cx="0" cy="0"/>
          <a:chOff x="0" y="0"/>
          <a:chExt cx="0" cy="0"/>
        </a:xfrm>
      </p:grpSpPr>
      <p:grpSp>
        <p:nvGrpSpPr>
          <p:cNvPr name="Group 2" id="2"/>
          <p:cNvGrpSpPr/>
          <p:nvPr/>
        </p:nvGrpSpPr>
        <p:grpSpPr>
          <a:xfrm rot="0">
            <a:off x="666750" y="3352800"/>
            <a:ext cx="8324850" cy="2172261"/>
            <a:chOff x="0" y="0"/>
            <a:chExt cx="11099800" cy="2896348"/>
          </a:xfrm>
        </p:grpSpPr>
        <p:grpSp>
          <p:nvGrpSpPr>
            <p:cNvPr name="Group 3" id="3"/>
            <p:cNvGrpSpPr/>
            <p:nvPr/>
          </p:nvGrpSpPr>
          <p:grpSpPr>
            <a:xfrm rot="0">
              <a:off x="0" y="0"/>
              <a:ext cx="11099800" cy="2896348"/>
              <a:chOff x="0" y="0"/>
              <a:chExt cx="2192553" cy="572118"/>
            </a:xfrm>
          </p:grpSpPr>
          <p:sp>
            <p:nvSpPr>
              <p:cNvPr name="Freeform 4" id="4"/>
              <p:cNvSpPr/>
              <p:nvPr/>
            </p:nvSpPr>
            <p:spPr>
              <a:xfrm flipH="false" flipV="false" rot="0">
                <a:off x="0" y="0"/>
                <a:ext cx="2192553" cy="572118"/>
              </a:xfrm>
              <a:custGeom>
                <a:avLst/>
                <a:gdLst/>
                <a:ahLst/>
                <a:cxnLst/>
                <a:rect r="r" b="b" t="t" l="l"/>
                <a:pathLst>
                  <a:path h="572118" w="2192553">
                    <a:moveTo>
                      <a:pt x="13950" y="0"/>
                    </a:moveTo>
                    <a:lnTo>
                      <a:pt x="2178603" y="0"/>
                    </a:lnTo>
                    <a:cubicBezTo>
                      <a:pt x="2186308" y="0"/>
                      <a:pt x="2192553" y="6245"/>
                      <a:pt x="2192553" y="13950"/>
                    </a:cubicBezTo>
                    <a:lnTo>
                      <a:pt x="2192553" y="558169"/>
                    </a:lnTo>
                    <a:cubicBezTo>
                      <a:pt x="2192553" y="561868"/>
                      <a:pt x="2191084" y="565416"/>
                      <a:pt x="2188467" y="568032"/>
                    </a:cubicBezTo>
                    <a:cubicBezTo>
                      <a:pt x="2185851" y="570649"/>
                      <a:pt x="2182303" y="572118"/>
                      <a:pt x="2178603" y="572118"/>
                    </a:cubicBezTo>
                    <a:lnTo>
                      <a:pt x="13950" y="572118"/>
                    </a:lnTo>
                    <a:cubicBezTo>
                      <a:pt x="6245" y="572118"/>
                      <a:pt x="0" y="565873"/>
                      <a:pt x="0" y="558169"/>
                    </a:cubicBezTo>
                    <a:lnTo>
                      <a:pt x="0" y="13950"/>
                    </a:lnTo>
                    <a:cubicBezTo>
                      <a:pt x="0" y="6245"/>
                      <a:pt x="6245" y="0"/>
                      <a:pt x="13950" y="0"/>
                    </a:cubicBezTo>
                    <a:close/>
                  </a:path>
                </a:pathLst>
              </a:custGeom>
              <a:solidFill>
                <a:srgbClr val="A3863B"/>
              </a:solidFill>
              <a:ln cap="sq">
                <a:noFill/>
                <a:prstDash val="solid"/>
                <a:miter/>
              </a:ln>
            </p:spPr>
          </p:sp>
          <p:sp>
            <p:nvSpPr>
              <p:cNvPr name="TextBox 5" id="5"/>
              <p:cNvSpPr txBox="true"/>
              <p:nvPr/>
            </p:nvSpPr>
            <p:spPr>
              <a:xfrm>
                <a:off x="0" y="-57150"/>
                <a:ext cx="2192553" cy="629268"/>
              </a:xfrm>
              <a:prstGeom prst="rect">
                <a:avLst/>
              </a:prstGeom>
            </p:spPr>
            <p:txBody>
              <a:bodyPr anchor="ctr" rtlCol="false" tIns="50800" lIns="50800" bIns="50800" rIns="50800"/>
              <a:lstStyle/>
              <a:p>
                <a:pPr algn="l" marL="0" indent="0" lvl="0">
                  <a:lnSpc>
                    <a:spcPts val="3919"/>
                  </a:lnSpc>
                  <a:spcBef>
                    <a:spcPct val="0"/>
                  </a:spcBef>
                </a:pPr>
              </a:p>
            </p:txBody>
          </p:sp>
        </p:grpSp>
        <p:sp>
          <p:nvSpPr>
            <p:cNvPr name="TextBox 6" id="6"/>
            <p:cNvSpPr txBox="true"/>
            <p:nvPr/>
          </p:nvSpPr>
          <p:spPr>
            <a:xfrm rot="0">
              <a:off x="1917700" y="412821"/>
              <a:ext cx="7264400" cy="676275"/>
            </a:xfrm>
            <a:prstGeom prst="rect">
              <a:avLst/>
            </a:prstGeom>
          </p:spPr>
          <p:txBody>
            <a:bodyPr anchor="t" rtlCol="false" tIns="0" lIns="0" bIns="0" rIns="0">
              <a:spAutoFit/>
            </a:bodyPr>
            <a:lstStyle/>
            <a:p>
              <a:pPr algn="l" marL="0" indent="0" lvl="0">
                <a:lnSpc>
                  <a:spcPts val="4200"/>
                </a:lnSpc>
              </a:pPr>
              <a:r>
                <a:rPr lang="en-US" b="true" sz="3000">
                  <a:solidFill>
                    <a:srgbClr val="FFFFFF"/>
                  </a:solidFill>
                  <a:latin typeface="Proxima Nova Condensed Bold"/>
                  <a:ea typeface="Proxima Nova Condensed Bold"/>
                  <a:cs typeface="Proxima Nova Condensed Bold"/>
                  <a:sym typeface="Proxima Nova Condensed Bold"/>
                </a:rPr>
                <a:t>MONDAY</a:t>
              </a:r>
            </a:p>
          </p:txBody>
        </p:sp>
        <p:sp>
          <p:nvSpPr>
            <p:cNvPr name="TextBox 7" id="7"/>
            <p:cNvSpPr txBox="true"/>
            <p:nvPr/>
          </p:nvSpPr>
          <p:spPr>
            <a:xfrm rot="0">
              <a:off x="1917700" y="1133800"/>
              <a:ext cx="7264400" cy="1283124"/>
            </a:xfrm>
            <a:prstGeom prst="rect">
              <a:avLst/>
            </a:prstGeom>
          </p:spPr>
          <p:txBody>
            <a:bodyPr anchor="t" rtlCol="false" tIns="0" lIns="0" bIns="0" rIns="0">
              <a:spAutoFit/>
            </a:bodyPr>
            <a:lstStyle/>
            <a:p>
              <a:pPr algn="l" marL="0" indent="0" lvl="0">
                <a:lnSpc>
                  <a:spcPts val="3919"/>
                </a:lnSpc>
              </a:pPr>
              <a:r>
                <a:rPr lang="en-US" sz="2799">
                  <a:solidFill>
                    <a:srgbClr val="FFFFFF"/>
                  </a:solidFill>
                  <a:latin typeface="Touvlo"/>
                  <a:ea typeface="Touvlo"/>
                  <a:cs typeface="Touvlo"/>
                  <a:sym typeface="Touvlo"/>
                </a:rPr>
                <a:t>Start with one paid account, nothing else required.</a:t>
              </a:r>
            </a:p>
          </p:txBody>
        </p:sp>
        <p:sp>
          <p:nvSpPr>
            <p:cNvPr name="TextBox 8" id="8"/>
            <p:cNvSpPr txBox="true"/>
            <p:nvPr/>
          </p:nvSpPr>
          <p:spPr>
            <a:xfrm rot="0">
              <a:off x="414409" y="422409"/>
              <a:ext cx="1096891" cy="654050"/>
            </a:xfrm>
            <a:prstGeom prst="rect">
              <a:avLst/>
            </a:prstGeom>
          </p:spPr>
          <p:txBody>
            <a:bodyPr anchor="t" rtlCol="false" tIns="0" lIns="0" bIns="0" rIns="0">
              <a:spAutoFit/>
            </a:bodyPr>
            <a:lstStyle/>
            <a:p>
              <a:pPr algn="l" marL="0" indent="0" lvl="0">
                <a:lnSpc>
                  <a:spcPts val="4199"/>
                </a:lnSpc>
              </a:pPr>
              <a:r>
                <a:rPr lang="en-US" b="true" sz="2999" u="none">
                  <a:solidFill>
                    <a:srgbClr val="FFFFFF"/>
                  </a:solidFill>
                  <a:latin typeface="Proxima Nova Condensed Bold"/>
                  <a:ea typeface="Proxima Nova Condensed Bold"/>
                  <a:cs typeface="Proxima Nova Condensed Bold"/>
                  <a:sym typeface="Proxima Nova Condensed Bold"/>
                </a:rPr>
                <a:t>01</a:t>
              </a:r>
            </a:p>
          </p:txBody>
        </p:sp>
      </p:grpSp>
      <p:grpSp>
        <p:nvGrpSpPr>
          <p:cNvPr name="Group 9" id="9"/>
          <p:cNvGrpSpPr/>
          <p:nvPr/>
        </p:nvGrpSpPr>
        <p:grpSpPr>
          <a:xfrm rot="0">
            <a:off x="9296400" y="3352800"/>
            <a:ext cx="8324850" cy="2172261"/>
            <a:chOff x="0" y="0"/>
            <a:chExt cx="11099800" cy="2896348"/>
          </a:xfrm>
        </p:grpSpPr>
        <p:grpSp>
          <p:nvGrpSpPr>
            <p:cNvPr name="Group 10" id="10"/>
            <p:cNvGrpSpPr/>
            <p:nvPr/>
          </p:nvGrpSpPr>
          <p:grpSpPr>
            <a:xfrm rot="0">
              <a:off x="0" y="0"/>
              <a:ext cx="11099800" cy="2896348"/>
              <a:chOff x="0" y="0"/>
              <a:chExt cx="2192553" cy="572118"/>
            </a:xfrm>
          </p:grpSpPr>
          <p:sp>
            <p:nvSpPr>
              <p:cNvPr name="Freeform 11" id="11"/>
              <p:cNvSpPr/>
              <p:nvPr/>
            </p:nvSpPr>
            <p:spPr>
              <a:xfrm flipH="false" flipV="false" rot="0">
                <a:off x="0" y="0"/>
                <a:ext cx="2192553" cy="572118"/>
              </a:xfrm>
              <a:custGeom>
                <a:avLst/>
                <a:gdLst/>
                <a:ahLst/>
                <a:cxnLst/>
                <a:rect r="r" b="b" t="t" l="l"/>
                <a:pathLst>
                  <a:path h="572118" w="2192553">
                    <a:moveTo>
                      <a:pt x="13950" y="0"/>
                    </a:moveTo>
                    <a:lnTo>
                      <a:pt x="2178603" y="0"/>
                    </a:lnTo>
                    <a:cubicBezTo>
                      <a:pt x="2186308" y="0"/>
                      <a:pt x="2192553" y="6245"/>
                      <a:pt x="2192553" y="13950"/>
                    </a:cubicBezTo>
                    <a:lnTo>
                      <a:pt x="2192553" y="558169"/>
                    </a:lnTo>
                    <a:cubicBezTo>
                      <a:pt x="2192553" y="561868"/>
                      <a:pt x="2191084" y="565416"/>
                      <a:pt x="2188467" y="568032"/>
                    </a:cubicBezTo>
                    <a:cubicBezTo>
                      <a:pt x="2185851" y="570649"/>
                      <a:pt x="2182303" y="572118"/>
                      <a:pt x="2178603" y="572118"/>
                    </a:cubicBezTo>
                    <a:lnTo>
                      <a:pt x="13950" y="572118"/>
                    </a:lnTo>
                    <a:cubicBezTo>
                      <a:pt x="6245" y="572118"/>
                      <a:pt x="0" y="565873"/>
                      <a:pt x="0" y="558169"/>
                    </a:cubicBezTo>
                    <a:lnTo>
                      <a:pt x="0" y="13950"/>
                    </a:lnTo>
                    <a:cubicBezTo>
                      <a:pt x="0" y="6245"/>
                      <a:pt x="6245" y="0"/>
                      <a:pt x="13950" y="0"/>
                    </a:cubicBezTo>
                    <a:close/>
                  </a:path>
                </a:pathLst>
              </a:custGeom>
              <a:solidFill>
                <a:srgbClr val="A3863B"/>
              </a:solidFill>
              <a:ln cap="sq">
                <a:noFill/>
                <a:prstDash val="solid"/>
                <a:miter/>
              </a:ln>
            </p:spPr>
          </p:sp>
          <p:sp>
            <p:nvSpPr>
              <p:cNvPr name="TextBox 12" id="12"/>
              <p:cNvSpPr txBox="true"/>
              <p:nvPr/>
            </p:nvSpPr>
            <p:spPr>
              <a:xfrm>
                <a:off x="0" y="-57150"/>
                <a:ext cx="2192553" cy="629268"/>
              </a:xfrm>
              <a:prstGeom prst="rect">
                <a:avLst/>
              </a:prstGeom>
            </p:spPr>
            <p:txBody>
              <a:bodyPr anchor="ctr" rtlCol="false" tIns="50800" lIns="50800" bIns="50800" rIns="50800"/>
              <a:lstStyle/>
              <a:p>
                <a:pPr algn="l" marL="0" indent="0" lvl="0">
                  <a:lnSpc>
                    <a:spcPts val="3919"/>
                  </a:lnSpc>
                  <a:spcBef>
                    <a:spcPct val="0"/>
                  </a:spcBef>
                </a:pPr>
              </a:p>
            </p:txBody>
          </p:sp>
        </p:grpSp>
        <p:sp>
          <p:nvSpPr>
            <p:cNvPr name="TextBox 13" id="13"/>
            <p:cNvSpPr txBox="true"/>
            <p:nvPr/>
          </p:nvSpPr>
          <p:spPr>
            <a:xfrm rot="0">
              <a:off x="1917700" y="412821"/>
              <a:ext cx="7264400" cy="676275"/>
            </a:xfrm>
            <a:prstGeom prst="rect">
              <a:avLst/>
            </a:prstGeom>
          </p:spPr>
          <p:txBody>
            <a:bodyPr anchor="t" rtlCol="false" tIns="0" lIns="0" bIns="0" rIns="0">
              <a:spAutoFit/>
            </a:bodyPr>
            <a:lstStyle/>
            <a:p>
              <a:pPr algn="l" marL="0" indent="0" lvl="0">
                <a:lnSpc>
                  <a:spcPts val="4200"/>
                </a:lnSpc>
              </a:pPr>
              <a:r>
                <a:rPr lang="en-US" b="true" sz="3000">
                  <a:solidFill>
                    <a:srgbClr val="FFFFFF"/>
                  </a:solidFill>
                  <a:latin typeface="Proxima Nova Condensed Bold"/>
                  <a:ea typeface="Proxima Nova Condensed Bold"/>
                  <a:cs typeface="Proxima Nova Condensed Bold"/>
                  <a:sym typeface="Proxima Nova Condensed Bold"/>
                </a:rPr>
                <a:t>TUESDAY</a:t>
              </a:r>
            </a:p>
          </p:txBody>
        </p:sp>
        <p:sp>
          <p:nvSpPr>
            <p:cNvPr name="TextBox 14" id="14"/>
            <p:cNvSpPr txBox="true"/>
            <p:nvPr/>
          </p:nvSpPr>
          <p:spPr>
            <a:xfrm rot="0">
              <a:off x="1917700" y="1133800"/>
              <a:ext cx="7264400" cy="1283124"/>
            </a:xfrm>
            <a:prstGeom prst="rect">
              <a:avLst/>
            </a:prstGeom>
          </p:spPr>
          <p:txBody>
            <a:bodyPr anchor="t" rtlCol="false" tIns="0" lIns="0" bIns="0" rIns="0">
              <a:spAutoFit/>
            </a:bodyPr>
            <a:lstStyle/>
            <a:p>
              <a:pPr algn="l" marL="0" indent="0" lvl="0">
                <a:lnSpc>
                  <a:spcPts val="3919"/>
                </a:lnSpc>
              </a:pPr>
              <a:r>
                <a:rPr lang="en-US" sz="2799">
                  <a:solidFill>
                    <a:srgbClr val="FFFFFF"/>
                  </a:solidFill>
                  <a:latin typeface="Touvlo"/>
                  <a:ea typeface="Touvlo"/>
                  <a:cs typeface="Touvlo"/>
                  <a:sym typeface="Touvlo"/>
                </a:rPr>
                <a:t>Spend ten minutes on voice notes, transcribed for context.</a:t>
              </a:r>
            </a:p>
          </p:txBody>
        </p:sp>
        <p:sp>
          <p:nvSpPr>
            <p:cNvPr name="TextBox 15" id="15"/>
            <p:cNvSpPr txBox="true"/>
            <p:nvPr/>
          </p:nvSpPr>
          <p:spPr>
            <a:xfrm rot="0">
              <a:off x="414409" y="422409"/>
              <a:ext cx="1096891" cy="654050"/>
            </a:xfrm>
            <a:prstGeom prst="rect">
              <a:avLst/>
            </a:prstGeom>
          </p:spPr>
          <p:txBody>
            <a:bodyPr anchor="t" rtlCol="false" tIns="0" lIns="0" bIns="0" rIns="0">
              <a:spAutoFit/>
            </a:bodyPr>
            <a:lstStyle/>
            <a:p>
              <a:pPr algn="l" marL="0" indent="0" lvl="0">
                <a:lnSpc>
                  <a:spcPts val="4199"/>
                </a:lnSpc>
              </a:pPr>
              <a:r>
                <a:rPr lang="en-US" b="true" sz="2999" u="none">
                  <a:solidFill>
                    <a:srgbClr val="FFFFFF"/>
                  </a:solidFill>
                  <a:latin typeface="Proxima Nova Condensed Bold"/>
                  <a:ea typeface="Proxima Nova Condensed Bold"/>
                  <a:cs typeface="Proxima Nova Condensed Bold"/>
                  <a:sym typeface="Proxima Nova Condensed Bold"/>
                </a:rPr>
                <a:t>02</a:t>
              </a:r>
            </a:p>
          </p:txBody>
        </p:sp>
      </p:grpSp>
      <p:grpSp>
        <p:nvGrpSpPr>
          <p:cNvPr name="Group 16" id="16"/>
          <p:cNvGrpSpPr/>
          <p:nvPr/>
        </p:nvGrpSpPr>
        <p:grpSpPr>
          <a:xfrm rot="0">
            <a:off x="666750" y="6038850"/>
            <a:ext cx="8324850" cy="2172261"/>
            <a:chOff x="0" y="0"/>
            <a:chExt cx="11099800" cy="2896348"/>
          </a:xfrm>
        </p:grpSpPr>
        <p:grpSp>
          <p:nvGrpSpPr>
            <p:cNvPr name="Group 17" id="17"/>
            <p:cNvGrpSpPr/>
            <p:nvPr/>
          </p:nvGrpSpPr>
          <p:grpSpPr>
            <a:xfrm rot="0">
              <a:off x="0" y="0"/>
              <a:ext cx="11099800" cy="2896348"/>
              <a:chOff x="0" y="0"/>
              <a:chExt cx="2192553" cy="572118"/>
            </a:xfrm>
          </p:grpSpPr>
          <p:sp>
            <p:nvSpPr>
              <p:cNvPr name="Freeform 18" id="18"/>
              <p:cNvSpPr/>
              <p:nvPr/>
            </p:nvSpPr>
            <p:spPr>
              <a:xfrm flipH="false" flipV="false" rot="0">
                <a:off x="0" y="0"/>
                <a:ext cx="2192553" cy="572118"/>
              </a:xfrm>
              <a:custGeom>
                <a:avLst/>
                <a:gdLst/>
                <a:ahLst/>
                <a:cxnLst/>
                <a:rect r="r" b="b" t="t" l="l"/>
                <a:pathLst>
                  <a:path h="572118" w="2192553">
                    <a:moveTo>
                      <a:pt x="13950" y="0"/>
                    </a:moveTo>
                    <a:lnTo>
                      <a:pt x="2178603" y="0"/>
                    </a:lnTo>
                    <a:cubicBezTo>
                      <a:pt x="2186308" y="0"/>
                      <a:pt x="2192553" y="6245"/>
                      <a:pt x="2192553" y="13950"/>
                    </a:cubicBezTo>
                    <a:lnTo>
                      <a:pt x="2192553" y="558169"/>
                    </a:lnTo>
                    <a:cubicBezTo>
                      <a:pt x="2192553" y="561868"/>
                      <a:pt x="2191084" y="565416"/>
                      <a:pt x="2188467" y="568032"/>
                    </a:cubicBezTo>
                    <a:cubicBezTo>
                      <a:pt x="2185851" y="570649"/>
                      <a:pt x="2182303" y="572118"/>
                      <a:pt x="2178603" y="572118"/>
                    </a:cubicBezTo>
                    <a:lnTo>
                      <a:pt x="13950" y="572118"/>
                    </a:lnTo>
                    <a:cubicBezTo>
                      <a:pt x="6245" y="572118"/>
                      <a:pt x="0" y="565873"/>
                      <a:pt x="0" y="558169"/>
                    </a:cubicBezTo>
                    <a:lnTo>
                      <a:pt x="0" y="13950"/>
                    </a:lnTo>
                    <a:cubicBezTo>
                      <a:pt x="0" y="6245"/>
                      <a:pt x="6245" y="0"/>
                      <a:pt x="13950" y="0"/>
                    </a:cubicBezTo>
                    <a:close/>
                  </a:path>
                </a:pathLst>
              </a:custGeom>
              <a:solidFill>
                <a:srgbClr val="A3863B"/>
              </a:solidFill>
              <a:ln cap="sq">
                <a:noFill/>
                <a:prstDash val="solid"/>
                <a:miter/>
              </a:ln>
            </p:spPr>
          </p:sp>
          <p:sp>
            <p:nvSpPr>
              <p:cNvPr name="TextBox 19" id="19"/>
              <p:cNvSpPr txBox="true"/>
              <p:nvPr/>
            </p:nvSpPr>
            <p:spPr>
              <a:xfrm>
                <a:off x="0" y="-57150"/>
                <a:ext cx="2192553" cy="629268"/>
              </a:xfrm>
              <a:prstGeom prst="rect">
                <a:avLst/>
              </a:prstGeom>
            </p:spPr>
            <p:txBody>
              <a:bodyPr anchor="ctr" rtlCol="false" tIns="50800" lIns="50800" bIns="50800" rIns="50800"/>
              <a:lstStyle/>
              <a:p>
                <a:pPr algn="l" marL="0" indent="0" lvl="0">
                  <a:lnSpc>
                    <a:spcPts val="3919"/>
                  </a:lnSpc>
                  <a:spcBef>
                    <a:spcPct val="0"/>
                  </a:spcBef>
                </a:pPr>
              </a:p>
            </p:txBody>
          </p:sp>
        </p:grpSp>
        <p:sp>
          <p:nvSpPr>
            <p:cNvPr name="TextBox 20" id="20"/>
            <p:cNvSpPr txBox="true"/>
            <p:nvPr/>
          </p:nvSpPr>
          <p:spPr>
            <a:xfrm rot="0">
              <a:off x="1917700" y="412821"/>
              <a:ext cx="7264400" cy="676275"/>
            </a:xfrm>
            <a:prstGeom prst="rect">
              <a:avLst/>
            </a:prstGeom>
          </p:spPr>
          <p:txBody>
            <a:bodyPr anchor="t" rtlCol="false" tIns="0" lIns="0" bIns="0" rIns="0">
              <a:spAutoFit/>
            </a:bodyPr>
            <a:lstStyle/>
            <a:p>
              <a:pPr algn="l" marL="0" indent="0" lvl="0">
                <a:lnSpc>
                  <a:spcPts val="4200"/>
                </a:lnSpc>
              </a:pPr>
              <a:r>
                <a:rPr lang="en-US" b="true" sz="3000">
                  <a:solidFill>
                    <a:srgbClr val="FFFFFF"/>
                  </a:solidFill>
                  <a:latin typeface="Proxima Nova Condensed Bold"/>
                  <a:ea typeface="Proxima Nova Condensed Bold"/>
                  <a:cs typeface="Proxima Nova Condensed Bold"/>
                  <a:sym typeface="Proxima Nova Condensed Bold"/>
                </a:rPr>
                <a:t>WEDNESDAY</a:t>
              </a:r>
            </a:p>
          </p:txBody>
        </p:sp>
        <p:sp>
          <p:nvSpPr>
            <p:cNvPr name="TextBox 21" id="21"/>
            <p:cNvSpPr txBox="true"/>
            <p:nvPr/>
          </p:nvSpPr>
          <p:spPr>
            <a:xfrm rot="0">
              <a:off x="1917700" y="1133800"/>
              <a:ext cx="7264400" cy="1283124"/>
            </a:xfrm>
            <a:prstGeom prst="rect">
              <a:avLst/>
            </a:prstGeom>
          </p:spPr>
          <p:txBody>
            <a:bodyPr anchor="t" rtlCol="false" tIns="0" lIns="0" bIns="0" rIns="0">
              <a:spAutoFit/>
            </a:bodyPr>
            <a:lstStyle/>
            <a:p>
              <a:pPr algn="l" marL="0" indent="0" lvl="0">
                <a:lnSpc>
                  <a:spcPts val="3919"/>
                </a:lnSpc>
              </a:pPr>
              <a:r>
                <a:rPr lang="en-US" sz="2799">
                  <a:solidFill>
                    <a:srgbClr val="FFFFFF"/>
                  </a:solidFill>
                  <a:latin typeface="Touvlo"/>
                  <a:ea typeface="Touvlo"/>
                  <a:cs typeface="Touvlo"/>
                  <a:sym typeface="Touvlo"/>
                </a:rPr>
                <a:t>Document one skill, focusing on open house follow-up.</a:t>
              </a:r>
            </a:p>
          </p:txBody>
        </p:sp>
        <p:sp>
          <p:nvSpPr>
            <p:cNvPr name="TextBox 22" id="22"/>
            <p:cNvSpPr txBox="true"/>
            <p:nvPr/>
          </p:nvSpPr>
          <p:spPr>
            <a:xfrm rot="0">
              <a:off x="414409" y="422409"/>
              <a:ext cx="1096891" cy="654050"/>
            </a:xfrm>
            <a:prstGeom prst="rect">
              <a:avLst/>
            </a:prstGeom>
          </p:spPr>
          <p:txBody>
            <a:bodyPr anchor="t" rtlCol="false" tIns="0" lIns="0" bIns="0" rIns="0">
              <a:spAutoFit/>
            </a:bodyPr>
            <a:lstStyle/>
            <a:p>
              <a:pPr algn="l" marL="0" indent="0" lvl="0">
                <a:lnSpc>
                  <a:spcPts val="4199"/>
                </a:lnSpc>
              </a:pPr>
              <a:r>
                <a:rPr lang="en-US" b="true" sz="2999" u="none">
                  <a:solidFill>
                    <a:srgbClr val="FFFFFF"/>
                  </a:solidFill>
                  <a:latin typeface="Proxima Nova Condensed Bold"/>
                  <a:ea typeface="Proxima Nova Condensed Bold"/>
                  <a:cs typeface="Proxima Nova Condensed Bold"/>
                  <a:sym typeface="Proxima Nova Condensed Bold"/>
                </a:rPr>
                <a:t>03</a:t>
              </a:r>
            </a:p>
          </p:txBody>
        </p:sp>
      </p:grpSp>
      <p:grpSp>
        <p:nvGrpSpPr>
          <p:cNvPr name="Group 23" id="23"/>
          <p:cNvGrpSpPr/>
          <p:nvPr/>
        </p:nvGrpSpPr>
        <p:grpSpPr>
          <a:xfrm rot="0">
            <a:off x="9296400" y="6038850"/>
            <a:ext cx="8324850" cy="2172261"/>
            <a:chOff x="0" y="0"/>
            <a:chExt cx="11099800" cy="2896348"/>
          </a:xfrm>
        </p:grpSpPr>
        <p:grpSp>
          <p:nvGrpSpPr>
            <p:cNvPr name="Group 24" id="24"/>
            <p:cNvGrpSpPr/>
            <p:nvPr/>
          </p:nvGrpSpPr>
          <p:grpSpPr>
            <a:xfrm rot="0">
              <a:off x="0" y="0"/>
              <a:ext cx="11099800" cy="2896348"/>
              <a:chOff x="0" y="0"/>
              <a:chExt cx="2192553" cy="572118"/>
            </a:xfrm>
          </p:grpSpPr>
          <p:sp>
            <p:nvSpPr>
              <p:cNvPr name="Freeform 25" id="25"/>
              <p:cNvSpPr/>
              <p:nvPr/>
            </p:nvSpPr>
            <p:spPr>
              <a:xfrm flipH="false" flipV="false" rot="0">
                <a:off x="0" y="0"/>
                <a:ext cx="2192553" cy="572118"/>
              </a:xfrm>
              <a:custGeom>
                <a:avLst/>
                <a:gdLst/>
                <a:ahLst/>
                <a:cxnLst/>
                <a:rect r="r" b="b" t="t" l="l"/>
                <a:pathLst>
                  <a:path h="572118" w="2192553">
                    <a:moveTo>
                      <a:pt x="13950" y="0"/>
                    </a:moveTo>
                    <a:lnTo>
                      <a:pt x="2178603" y="0"/>
                    </a:lnTo>
                    <a:cubicBezTo>
                      <a:pt x="2186308" y="0"/>
                      <a:pt x="2192553" y="6245"/>
                      <a:pt x="2192553" y="13950"/>
                    </a:cubicBezTo>
                    <a:lnTo>
                      <a:pt x="2192553" y="558169"/>
                    </a:lnTo>
                    <a:cubicBezTo>
                      <a:pt x="2192553" y="561868"/>
                      <a:pt x="2191084" y="565416"/>
                      <a:pt x="2188467" y="568032"/>
                    </a:cubicBezTo>
                    <a:cubicBezTo>
                      <a:pt x="2185851" y="570649"/>
                      <a:pt x="2182303" y="572118"/>
                      <a:pt x="2178603" y="572118"/>
                    </a:cubicBezTo>
                    <a:lnTo>
                      <a:pt x="13950" y="572118"/>
                    </a:lnTo>
                    <a:cubicBezTo>
                      <a:pt x="6245" y="572118"/>
                      <a:pt x="0" y="565873"/>
                      <a:pt x="0" y="558169"/>
                    </a:cubicBezTo>
                    <a:lnTo>
                      <a:pt x="0" y="13950"/>
                    </a:lnTo>
                    <a:cubicBezTo>
                      <a:pt x="0" y="6245"/>
                      <a:pt x="6245" y="0"/>
                      <a:pt x="13950" y="0"/>
                    </a:cubicBezTo>
                    <a:close/>
                  </a:path>
                </a:pathLst>
              </a:custGeom>
              <a:solidFill>
                <a:srgbClr val="A3863B"/>
              </a:solidFill>
              <a:ln cap="sq">
                <a:noFill/>
                <a:prstDash val="solid"/>
                <a:miter/>
              </a:ln>
            </p:spPr>
          </p:sp>
          <p:sp>
            <p:nvSpPr>
              <p:cNvPr name="TextBox 26" id="26"/>
              <p:cNvSpPr txBox="true"/>
              <p:nvPr/>
            </p:nvSpPr>
            <p:spPr>
              <a:xfrm>
                <a:off x="0" y="-57150"/>
                <a:ext cx="2192553" cy="629268"/>
              </a:xfrm>
              <a:prstGeom prst="rect">
                <a:avLst/>
              </a:prstGeom>
            </p:spPr>
            <p:txBody>
              <a:bodyPr anchor="ctr" rtlCol="false" tIns="50800" lIns="50800" bIns="50800" rIns="50800"/>
              <a:lstStyle/>
              <a:p>
                <a:pPr algn="l" marL="0" indent="0" lvl="0">
                  <a:lnSpc>
                    <a:spcPts val="3919"/>
                  </a:lnSpc>
                  <a:spcBef>
                    <a:spcPct val="0"/>
                  </a:spcBef>
                </a:pPr>
              </a:p>
            </p:txBody>
          </p:sp>
        </p:grpSp>
        <p:sp>
          <p:nvSpPr>
            <p:cNvPr name="TextBox 27" id="27"/>
            <p:cNvSpPr txBox="true"/>
            <p:nvPr/>
          </p:nvSpPr>
          <p:spPr>
            <a:xfrm rot="0">
              <a:off x="1917700" y="412821"/>
              <a:ext cx="7264400" cy="676275"/>
            </a:xfrm>
            <a:prstGeom prst="rect">
              <a:avLst/>
            </a:prstGeom>
          </p:spPr>
          <p:txBody>
            <a:bodyPr anchor="t" rtlCol="false" tIns="0" lIns="0" bIns="0" rIns="0">
              <a:spAutoFit/>
            </a:bodyPr>
            <a:lstStyle/>
            <a:p>
              <a:pPr algn="l" marL="0" indent="0" lvl="0">
                <a:lnSpc>
                  <a:spcPts val="4200"/>
                </a:lnSpc>
              </a:pPr>
              <a:r>
                <a:rPr lang="en-US" b="true" sz="3000">
                  <a:solidFill>
                    <a:srgbClr val="FFFFFF"/>
                  </a:solidFill>
                  <a:latin typeface="Proxima Nova Condensed Bold"/>
                  <a:ea typeface="Proxima Nova Condensed Bold"/>
                  <a:cs typeface="Proxima Nova Condensed Bold"/>
                  <a:sym typeface="Proxima Nova Condensed Bold"/>
                </a:rPr>
                <a:t>THURSDAY &amp; FRIDAY</a:t>
              </a:r>
            </a:p>
          </p:txBody>
        </p:sp>
        <p:sp>
          <p:nvSpPr>
            <p:cNvPr name="TextBox 28" id="28"/>
            <p:cNvSpPr txBox="true"/>
            <p:nvPr/>
          </p:nvSpPr>
          <p:spPr>
            <a:xfrm rot="0">
              <a:off x="1917700" y="1133800"/>
              <a:ext cx="7264400" cy="1283124"/>
            </a:xfrm>
            <a:prstGeom prst="rect">
              <a:avLst/>
            </a:prstGeom>
          </p:spPr>
          <p:txBody>
            <a:bodyPr anchor="t" rtlCol="false" tIns="0" lIns="0" bIns="0" rIns="0">
              <a:spAutoFit/>
            </a:bodyPr>
            <a:lstStyle/>
            <a:p>
              <a:pPr algn="l" marL="0" indent="0" lvl="0">
                <a:lnSpc>
                  <a:spcPts val="3919"/>
                </a:lnSpc>
              </a:pPr>
              <a:r>
                <a:rPr lang="en-US" sz="2799">
                  <a:solidFill>
                    <a:srgbClr val="FFFFFF"/>
                  </a:solidFill>
                  <a:latin typeface="Touvlo"/>
                  <a:ea typeface="Touvlo"/>
                  <a:cs typeface="Touvlo"/>
                  <a:sym typeface="Touvlo"/>
                </a:rPr>
                <a:t>Connect one tool, run it, and fix any issues.</a:t>
              </a:r>
            </a:p>
          </p:txBody>
        </p:sp>
        <p:sp>
          <p:nvSpPr>
            <p:cNvPr name="TextBox 29" id="29"/>
            <p:cNvSpPr txBox="true"/>
            <p:nvPr/>
          </p:nvSpPr>
          <p:spPr>
            <a:xfrm rot="0">
              <a:off x="414409" y="422409"/>
              <a:ext cx="1096891" cy="654050"/>
            </a:xfrm>
            <a:prstGeom prst="rect">
              <a:avLst/>
            </a:prstGeom>
          </p:spPr>
          <p:txBody>
            <a:bodyPr anchor="t" rtlCol="false" tIns="0" lIns="0" bIns="0" rIns="0">
              <a:spAutoFit/>
            </a:bodyPr>
            <a:lstStyle/>
            <a:p>
              <a:pPr algn="l" marL="0" indent="0" lvl="0">
                <a:lnSpc>
                  <a:spcPts val="4199"/>
                </a:lnSpc>
              </a:pPr>
              <a:r>
                <a:rPr lang="en-US" b="true" sz="2999" u="none">
                  <a:solidFill>
                    <a:srgbClr val="FFFFFF"/>
                  </a:solidFill>
                  <a:latin typeface="Proxima Nova Condensed Bold"/>
                  <a:ea typeface="Proxima Nova Condensed Bold"/>
                  <a:cs typeface="Proxima Nova Condensed Bold"/>
                  <a:sym typeface="Proxima Nova Condensed Bold"/>
                </a:rPr>
                <a:t>04</a:t>
              </a:r>
            </a:p>
          </p:txBody>
        </p:sp>
      </p:grpSp>
      <p:sp>
        <p:nvSpPr>
          <p:cNvPr name="TextBox 30" id="30"/>
          <p:cNvSpPr txBox="true"/>
          <p:nvPr/>
        </p:nvSpPr>
        <p:spPr>
          <a:xfrm rot="0">
            <a:off x="666750" y="838200"/>
            <a:ext cx="16954500" cy="1120774"/>
          </a:xfrm>
          <a:prstGeom prst="rect">
            <a:avLst/>
          </a:prstGeom>
        </p:spPr>
        <p:txBody>
          <a:bodyPr anchor="t" rtlCol="false" tIns="0" lIns="0" bIns="0" rIns="0">
            <a:spAutoFit/>
          </a:bodyPr>
          <a:lstStyle/>
          <a:p>
            <a:pPr algn="l" marL="0" indent="0" lvl="0">
              <a:lnSpc>
                <a:spcPts val="8499"/>
              </a:lnSpc>
            </a:pPr>
            <a:r>
              <a:rPr lang="en-US" b="true" sz="8499">
                <a:solidFill>
                  <a:srgbClr val="FFFFFF"/>
                </a:solidFill>
                <a:latin typeface="Proxima Nova Condensed Bold"/>
                <a:ea typeface="Proxima Nova Condensed Bold"/>
                <a:cs typeface="Proxima Nova Condensed Bold"/>
                <a:sym typeface="Proxima Nova Condensed Bold"/>
              </a:rPr>
              <a:t>Your First Week</a:t>
            </a:r>
          </a:p>
        </p:txBody>
      </p:sp>
      <p:sp>
        <p:nvSpPr>
          <p:cNvPr name="Freeform 31" id="31" descr="QR to sra0820"/>
          <p:cNvSpPr/>
          <p:nvPr/>
        </p:nvSpPr>
        <p:spPr>
          <a:xfrm flipH="false" flipV="false" rot="0">
            <a:off x="16649700" y="304800"/>
            <a:ext cx="1333500" cy="1333500"/>
          </a:xfrm>
          <a:custGeom>
            <a:avLst/>
            <a:gdLst/>
            <a:ahLst/>
            <a:cxnLst/>
            <a:rect r="r" b="b" t="t" l="l"/>
            <a:pathLst>
              <a:path h="1333500" w="1333500">
                <a:moveTo>
                  <a:pt x="0" y="0"/>
                </a:moveTo>
                <a:lnTo>
                  <a:pt x="1333500" y="0"/>
                </a:lnTo>
                <a:lnTo>
                  <a:pt x="1333500" y="1333500"/>
                </a:lnTo>
                <a:lnTo>
                  <a:pt x="0" y="1333500"/>
                </a:lnTo>
                <a:lnTo>
                  <a:pt x="0" y="0"/>
                </a:lnTo>
                <a:close/>
              </a:path>
            </a:pathLst>
          </a:custGeom>
          <a:blipFill>
            <a:blip r:embed="rId2"/>
            <a:stretch>
              <a:fillRect l="0" t="0" r="0" b="0"/>
            </a:stretch>
          </a:blipFill>
        </p:spPr>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bg>
      <p:bgPr>
        <a:solidFill>
          <a:srgbClr val="051828"/>
        </a:solidFill>
      </p:bgPr>
    </p:bg>
    <p:spTree>
      <p:nvGrpSpPr>
        <p:cNvPr id="1" name=""/>
        <p:cNvGrpSpPr/>
        <p:nvPr/>
      </p:nvGrpSpPr>
      <p:grpSpPr>
        <a:xfrm>
          <a:off x="0" y="0"/>
          <a:ext cx="0" cy="0"/>
          <a:chOff x="0" y="0"/>
          <a:chExt cx="0" cy="0"/>
        </a:xfrm>
      </p:grpSpPr>
      <p:grpSp>
        <p:nvGrpSpPr>
          <p:cNvPr name="Group 2" id="2"/>
          <p:cNvGrpSpPr/>
          <p:nvPr/>
        </p:nvGrpSpPr>
        <p:grpSpPr>
          <a:xfrm rot="0">
            <a:off x="666750" y="666750"/>
            <a:ext cx="13335000" cy="3605530"/>
            <a:chOff x="0" y="0"/>
            <a:chExt cx="17780000" cy="4807374"/>
          </a:xfrm>
        </p:grpSpPr>
        <p:sp>
          <p:nvSpPr>
            <p:cNvPr name="TextBox 3" id="3"/>
            <p:cNvSpPr txBox="true"/>
            <p:nvPr/>
          </p:nvSpPr>
          <p:spPr>
            <a:xfrm rot="0">
              <a:off x="0" y="171450"/>
              <a:ext cx="17780000" cy="1551516"/>
            </a:xfrm>
            <a:prstGeom prst="rect">
              <a:avLst/>
            </a:prstGeom>
          </p:spPr>
          <p:txBody>
            <a:bodyPr anchor="t" rtlCol="false" tIns="0" lIns="0" bIns="0" rIns="0">
              <a:spAutoFit/>
            </a:bodyPr>
            <a:lstStyle/>
            <a:p>
              <a:pPr algn="l" marL="0" indent="0" lvl="0">
                <a:lnSpc>
                  <a:spcPts val="8499"/>
                </a:lnSpc>
              </a:pPr>
              <a:r>
                <a:rPr lang="en-US" b="true" sz="8499">
                  <a:solidFill>
                    <a:srgbClr val="FFFFFF"/>
                  </a:solidFill>
                  <a:latin typeface="Proxima Nova Condensed Bold"/>
                  <a:ea typeface="Proxima Nova Condensed Bold"/>
                  <a:cs typeface="Proxima Nova Condensed Bold"/>
                  <a:sym typeface="Proxima Nova Condensed Bold"/>
                </a:rPr>
                <a:t>Same Seller. Same 11 PM.</a:t>
              </a:r>
            </a:p>
          </p:txBody>
        </p:sp>
        <p:sp>
          <p:nvSpPr>
            <p:cNvPr name="TextBox 4" id="4"/>
            <p:cNvSpPr txBox="true"/>
            <p:nvPr/>
          </p:nvSpPr>
          <p:spPr>
            <a:xfrm rot="0">
              <a:off x="0" y="3524250"/>
              <a:ext cx="17780000" cy="1283124"/>
            </a:xfrm>
            <a:prstGeom prst="rect">
              <a:avLst/>
            </a:prstGeom>
          </p:spPr>
          <p:txBody>
            <a:bodyPr anchor="t" rtlCol="false" tIns="0" lIns="0" bIns="0" rIns="0">
              <a:spAutoFit/>
            </a:bodyPr>
            <a:lstStyle/>
            <a:p>
              <a:pPr algn="l" marL="0" indent="0" lvl="0">
                <a:lnSpc>
                  <a:spcPts val="3919"/>
                </a:lnSpc>
                <a:spcBef>
                  <a:spcPct val="0"/>
                </a:spcBef>
              </a:pPr>
              <a:r>
                <a:rPr lang="en-US" sz="2799" strike="noStrike" u="none">
                  <a:solidFill>
                    <a:srgbClr val="FFFFFF"/>
                  </a:solidFill>
                  <a:latin typeface="Touvlo"/>
                  <a:ea typeface="Touvlo"/>
                  <a:cs typeface="Touvlo"/>
                  <a:sym typeface="Touvlo"/>
                </a:rPr>
                <a:t>"i am scared we are going to lose the house"  No machine answers this one. You do. The machine got you into the conversation. It cannot finish it.</a:t>
              </a:r>
            </a:p>
          </p:txBody>
        </p:sp>
      </p:grpSp>
      <p:sp>
        <p:nvSpPr>
          <p:cNvPr name="Freeform 5" id="5" descr="QR to sra0820"/>
          <p:cNvSpPr/>
          <p:nvPr/>
        </p:nvSpPr>
        <p:spPr>
          <a:xfrm flipH="false" flipV="false" rot="0">
            <a:off x="16649700" y="304800"/>
            <a:ext cx="1333500" cy="1333500"/>
          </a:xfrm>
          <a:custGeom>
            <a:avLst/>
            <a:gdLst/>
            <a:ahLst/>
            <a:cxnLst/>
            <a:rect r="r" b="b" t="t" l="l"/>
            <a:pathLst>
              <a:path h="1333500" w="1333500">
                <a:moveTo>
                  <a:pt x="0" y="0"/>
                </a:moveTo>
                <a:lnTo>
                  <a:pt x="1333500" y="0"/>
                </a:lnTo>
                <a:lnTo>
                  <a:pt x="1333500" y="1333500"/>
                </a:lnTo>
                <a:lnTo>
                  <a:pt x="0" y="1333500"/>
                </a:lnTo>
                <a:lnTo>
                  <a:pt x="0" y="0"/>
                </a:lnTo>
                <a:close/>
              </a:path>
            </a:pathLst>
          </a:custGeom>
          <a:blipFill>
            <a:blip r:embed="rId2"/>
            <a:stretch>
              <a:fillRect l="0" t="0" r="0" b="0"/>
            </a:stretch>
          </a:blipFill>
        </p:spPr>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bg>
      <p:bgPr>
        <a:solidFill>
          <a:srgbClr val="051828"/>
        </a:solidFill>
      </p:bgPr>
    </p:bg>
    <p:spTree>
      <p:nvGrpSpPr>
        <p:cNvPr id="1" name=""/>
        <p:cNvGrpSpPr/>
        <p:nvPr/>
      </p:nvGrpSpPr>
      <p:grpSpPr>
        <a:xfrm>
          <a:off x="0" y="0"/>
          <a:ext cx="0" cy="0"/>
          <a:chOff x="0" y="0"/>
          <a:chExt cx="0" cy="0"/>
        </a:xfrm>
      </p:grpSpPr>
      <p:grpSp>
        <p:nvGrpSpPr>
          <p:cNvPr name="Group 2" id="2"/>
          <p:cNvGrpSpPr/>
          <p:nvPr/>
        </p:nvGrpSpPr>
        <p:grpSpPr>
          <a:xfrm rot="0">
            <a:off x="7858125" y="0"/>
            <a:ext cx="10429875" cy="10287000"/>
            <a:chOff x="0" y="0"/>
            <a:chExt cx="1182292" cy="1166096"/>
          </a:xfrm>
        </p:grpSpPr>
        <p:sp>
          <p:nvSpPr>
            <p:cNvPr name="Freeform 3" id="3" descr="QR code linking to SantaClaritaArtificialIntelligence.com/sra0820"/>
            <p:cNvSpPr/>
            <p:nvPr/>
          </p:nvSpPr>
          <p:spPr>
            <a:xfrm flipH="false" flipV="false" rot="0">
              <a:off x="0" y="0"/>
              <a:ext cx="1182292" cy="1166096"/>
            </a:xfrm>
            <a:custGeom>
              <a:avLst/>
              <a:gdLst/>
              <a:ahLst/>
              <a:cxnLst/>
              <a:rect r="r" b="b" t="t" l="l"/>
              <a:pathLst>
                <a:path h="1166096" w="1182292">
                  <a:moveTo>
                    <a:pt x="0" y="0"/>
                  </a:moveTo>
                  <a:lnTo>
                    <a:pt x="1182292" y="0"/>
                  </a:lnTo>
                  <a:lnTo>
                    <a:pt x="1182292" y="1166096"/>
                  </a:lnTo>
                  <a:lnTo>
                    <a:pt x="0" y="1166096"/>
                  </a:lnTo>
                  <a:close/>
                </a:path>
              </a:pathLst>
            </a:custGeom>
            <a:blipFill>
              <a:blip r:embed="rId2"/>
              <a:stretch>
                <a:fillRect l="0" t="-694" r="0" b="-694"/>
              </a:stretch>
            </a:blipFill>
          </p:spPr>
        </p:sp>
      </p:grpSp>
      <p:grpSp>
        <p:nvGrpSpPr>
          <p:cNvPr name="Group 4" id="4"/>
          <p:cNvGrpSpPr/>
          <p:nvPr/>
        </p:nvGrpSpPr>
        <p:grpSpPr>
          <a:xfrm rot="0">
            <a:off x="666750" y="8724900"/>
            <a:ext cx="5448300" cy="895350"/>
            <a:chOff x="0" y="0"/>
            <a:chExt cx="7264400" cy="1193800"/>
          </a:xfrm>
        </p:grpSpPr>
        <p:sp>
          <p:nvSpPr>
            <p:cNvPr name="TextBox 5" id="5"/>
            <p:cNvSpPr txBox="true"/>
            <p:nvPr/>
          </p:nvSpPr>
          <p:spPr>
            <a:xfrm rot="0">
              <a:off x="0" y="-38100"/>
              <a:ext cx="7264400" cy="484293"/>
            </a:xfrm>
            <a:prstGeom prst="rect">
              <a:avLst/>
            </a:prstGeom>
          </p:spPr>
          <p:txBody>
            <a:bodyPr anchor="t" rtlCol="false" tIns="0" lIns="0" bIns="0" rIns="0">
              <a:spAutoFit/>
            </a:bodyPr>
            <a:lstStyle/>
            <a:p>
              <a:pPr algn="l" marL="0" indent="0" lvl="0">
                <a:lnSpc>
                  <a:spcPts val="3080"/>
                </a:lnSpc>
                <a:spcBef>
                  <a:spcPct val="0"/>
                </a:spcBef>
              </a:pPr>
              <a:r>
                <a:rPr lang="en-US" sz="2200">
                  <a:solidFill>
                    <a:srgbClr val="FFFFFF"/>
                  </a:solidFill>
                  <a:latin typeface="Touvlo"/>
                  <a:ea typeface="Touvlo"/>
                  <a:cs typeface="Touvlo"/>
                  <a:sym typeface="Touvlo"/>
                </a:rPr>
                <a:t>PHONE</a:t>
              </a:r>
            </a:p>
          </p:txBody>
        </p:sp>
        <p:sp>
          <p:nvSpPr>
            <p:cNvPr name="TextBox 6" id="6"/>
            <p:cNvSpPr txBox="true"/>
            <p:nvPr/>
          </p:nvSpPr>
          <p:spPr>
            <a:xfrm rot="0">
              <a:off x="0" y="571077"/>
              <a:ext cx="7264400" cy="622723"/>
            </a:xfrm>
            <a:prstGeom prst="rect">
              <a:avLst/>
            </a:prstGeom>
          </p:spPr>
          <p:txBody>
            <a:bodyPr anchor="t" rtlCol="false" tIns="0" lIns="0" bIns="0" rIns="0">
              <a:spAutoFit/>
            </a:bodyPr>
            <a:lstStyle/>
            <a:p>
              <a:pPr algn="l" marL="0" indent="0" lvl="0">
                <a:lnSpc>
                  <a:spcPts val="3920"/>
                </a:lnSpc>
                <a:spcBef>
                  <a:spcPct val="0"/>
                </a:spcBef>
              </a:pPr>
              <a:r>
                <a:rPr lang="en-US" b="true" sz="2800" strike="noStrike" u="none">
                  <a:solidFill>
                    <a:srgbClr val="FFFFFF"/>
                  </a:solidFill>
                  <a:latin typeface="Touvlo Bold"/>
                  <a:ea typeface="Touvlo Bold"/>
                  <a:cs typeface="Touvlo Bold"/>
                  <a:sym typeface="Touvlo Bold"/>
                </a:rPr>
                <a:t>661-400-1720</a:t>
              </a:r>
            </a:p>
          </p:txBody>
        </p:sp>
      </p:grpSp>
      <p:grpSp>
        <p:nvGrpSpPr>
          <p:cNvPr name="Group 7" id="7"/>
          <p:cNvGrpSpPr/>
          <p:nvPr/>
        </p:nvGrpSpPr>
        <p:grpSpPr>
          <a:xfrm rot="0">
            <a:off x="666750" y="5143500"/>
            <a:ext cx="5448300" cy="1604646"/>
            <a:chOff x="0" y="0"/>
            <a:chExt cx="7264400" cy="2139527"/>
          </a:xfrm>
        </p:grpSpPr>
        <p:sp>
          <p:nvSpPr>
            <p:cNvPr name="TextBox 8" id="8"/>
            <p:cNvSpPr txBox="true"/>
            <p:nvPr/>
          </p:nvSpPr>
          <p:spPr>
            <a:xfrm rot="0">
              <a:off x="0" y="-38100"/>
              <a:ext cx="7264400" cy="1004993"/>
            </a:xfrm>
            <a:prstGeom prst="rect">
              <a:avLst/>
            </a:prstGeom>
          </p:spPr>
          <p:txBody>
            <a:bodyPr anchor="t" rtlCol="false" tIns="0" lIns="0" bIns="0" rIns="0">
              <a:spAutoFit/>
            </a:bodyPr>
            <a:lstStyle/>
            <a:p>
              <a:pPr algn="l" marL="0" indent="0" lvl="0">
                <a:lnSpc>
                  <a:spcPts val="3080"/>
                </a:lnSpc>
                <a:spcBef>
                  <a:spcPct val="0"/>
                </a:spcBef>
              </a:pPr>
              <a:r>
                <a:rPr lang="en-US" sz="2200" strike="noStrike" u="none">
                  <a:solidFill>
                    <a:srgbClr val="FFFFFF"/>
                  </a:solidFill>
                  <a:latin typeface="Touvlo"/>
                  <a:ea typeface="Touvlo"/>
                  <a:cs typeface="Touvlo"/>
                  <a:sym typeface="Touvlo"/>
                </a:rPr>
                <a:t>EVERY ASSET FROM TODAY, FREE, NO EMAIL WALL</a:t>
              </a:r>
            </a:p>
          </p:txBody>
        </p:sp>
        <p:sp>
          <p:nvSpPr>
            <p:cNvPr name="TextBox 9" id="9"/>
            <p:cNvSpPr txBox="true"/>
            <p:nvPr/>
          </p:nvSpPr>
          <p:spPr>
            <a:xfrm rot="0">
              <a:off x="0" y="1110827"/>
              <a:ext cx="7264400" cy="1028700"/>
            </a:xfrm>
            <a:prstGeom prst="rect">
              <a:avLst/>
            </a:prstGeom>
          </p:spPr>
          <p:txBody>
            <a:bodyPr anchor="t" rtlCol="false" tIns="0" lIns="0" bIns="0" rIns="0">
              <a:spAutoFit/>
            </a:bodyPr>
            <a:lstStyle/>
            <a:p>
              <a:pPr algn="l" marL="0" indent="0" lvl="0">
                <a:lnSpc>
                  <a:spcPts val="3149"/>
                </a:lnSpc>
                <a:spcBef>
                  <a:spcPct val="0"/>
                </a:spcBef>
              </a:pPr>
              <a:r>
                <a:rPr lang="en-US" b="true" sz="2250" strike="noStrike" u="none">
                  <a:solidFill>
                    <a:srgbClr val="FFFFFF"/>
                  </a:solidFill>
                  <a:latin typeface="Touvlo Bold"/>
                  <a:ea typeface="Touvlo Bold"/>
                  <a:cs typeface="Touvlo Bold"/>
                  <a:sym typeface="Touvlo Bold"/>
                </a:rPr>
                <a:t>SantaClaritaArtificialIntelligence.com/SRAR0820</a:t>
              </a:r>
            </a:p>
          </p:txBody>
        </p:sp>
      </p:grpSp>
      <p:grpSp>
        <p:nvGrpSpPr>
          <p:cNvPr name="Group 10" id="10"/>
          <p:cNvGrpSpPr/>
          <p:nvPr/>
        </p:nvGrpSpPr>
        <p:grpSpPr>
          <a:xfrm rot="0">
            <a:off x="666750" y="6934200"/>
            <a:ext cx="5448300" cy="1214121"/>
            <a:chOff x="0" y="0"/>
            <a:chExt cx="7264400" cy="1618827"/>
          </a:xfrm>
        </p:grpSpPr>
        <p:sp>
          <p:nvSpPr>
            <p:cNvPr name="TextBox 11" id="11"/>
            <p:cNvSpPr txBox="true"/>
            <p:nvPr/>
          </p:nvSpPr>
          <p:spPr>
            <a:xfrm rot="0">
              <a:off x="0" y="-38100"/>
              <a:ext cx="7264400" cy="484293"/>
            </a:xfrm>
            <a:prstGeom prst="rect">
              <a:avLst/>
            </a:prstGeom>
          </p:spPr>
          <p:txBody>
            <a:bodyPr anchor="t" rtlCol="false" tIns="0" lIns="0" bIns="0" rIns="0">
              <a:spAutoFit/>
            </a:bodyPr>
            <a:lstStyle/>
            <a:p>
              <a:pPr algn="l" marL="0" indent="0" lvl="0">
                <a:lnSpc>
                  <a:spcPts val="3080"/>
                </a:lnSpc>
                <a:spcBef>
                  <a:spcPct val="0"/>
                </a:spcBef>
              </a:pPr>
              <a:r>
                <a:rPr lang="en-US" sz="2200" strike="noStrike" u="none">
                  <a:solidFill>
                    <a:srgbClr val="FFFFFF"/>
                  </a:solidFill>
                  <a:latin typeface="Touvlo"/>
                  <a:ea typeface="Touvlo"/>
                  <a:cs typeface="Touvlo"/>
                  <a:sym typeface="Touvlo"/>
                </a:rPr>
                <a:t>LICENSE</a:t>
              </a:r>
            </a:p>
          </p:txBody>
        </p:sp>
        <p:sp>
          <p:nvSpPr>
            <p:cNvPr name="TextBox 12" id="12"/>
            <p:cNvSpPr txBox="true"/>
            <p:nvPr/>
          </p:nvSpPr>
          <p:spPr>
            <a:xfrm rot="0">
              <a:off x="0" y="590127"/>
              <a:ext cx="7264400" cy="1028700"/>
            </a:xfrm>
            <a:prstGeom prst="rect">
              <a:avLst/>
            </a:prstGeom>
          </p:spPr>
          <p:txBody>
            <a:bodyPr anchor="t" rtlCol="false" tIns="0" lIns="0" bIns="0" rIns="0">
              <a:spAutoFit/>
            </a:bodyPr>
            <a:lstStyle/>
            <a:p>
              <a:pPr algn="l" marL="0" indent="0" lvl="0">
                <a:lnSpc>
                  <a:spcPts val="3149"/>
                </a:lnSpc>
                <a:spcBef>
                  <a:spcPct val="0"/>
                </a:spcBef>
              </a:pPr>
              <a:r>
                <a:rPr lang="en-US" b="true" sz="2250" strike="noStrike" u="none">
                  <a:solidFill>
                    <a:srgbClr val="FFFFFF"/>
                  </a:solidFill>
                  <a:latin typeface="Touvlo Bold"/>
                  <a:ea typeface="Touvlo Bold"/>
                  <a:cs typeface="Touvlo Bold"/>
                  <a:sym typeface="Touvlo Bold"/>
                </a:rPr>
                <a:t>CalDRE #01238257 · Sync Brokerage, Inc. DRE #02031490</a:t>
              </a:r>
            </a:p>
          </p:txBody>
        </p:sp>
      </p:grpSp>
      <p:sp>
        <p:nvSpPr>
          <p:cNvPr name="TextBox 13" id="13"/>
          <p:cNvSpPr txBox="true"/>
          <p:nvPr/>
        </p:nvSpPr>
        <p:spPr>
          <a:xfrm rot="0">
            <a:off x="666750" y="838200"/>
            <a:ext cx="6886575" cy="3273424"/>
          </a:xfrm>
          <a:prstGeom prst="rect">
            <a:avLst/>
          </a:prstGeom>
        </p:spPr>
        <p:txBody>
          <a:bodyPr anchor="t" rtlCol="false" tIns="0" lIns="0" bIns="0" rIns="0">
            <a:spAutoFit/>
          </a:bodyPr>
          <a:lstStyle/>
          <a:p>
            <a:pPr algn="l" marL="0" indent="0" lvl="0">
              <a:lnSpc>
                <a:spcPts val="8499"/>
              </a:lnSpc>
              <a:spcBef>
                <a:spcPct val="0"/>
              </a:spcBef>
            </a:pPr>
            <a:r>
              <a:rPr lang="en-US" b="true" sz="8499" strike="noStrike" u="none">
                <a:solidFill>
                  <a:srgbClr val="FFFFFF"/>
                </a:solidFill>
                <a:latin typeface="Proxima Nova Condensed Bold"/>
                <a:ea typeface="Proxima Nova Condensed Bold"/>
                <a:cs typeface="Proxima Nova Condensed Bold"/>
                <a:sym typeface="Proxima Nova Condensed Bold"/>
              </a:rPr>
              <a:t>Let's Build Your Systems Together</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description>Presentation - AI + HI: The Modern Realtor</dc:description>
  <dc:identifier>DAHSrlxN--g</dc:identifier>
  <dcterms:modified xsi:type="dcterms:W3CDTF">2011-08-01T06:04:30Z</dcterms:modified>
  <cp:revision>1</cp:revision>
  <dc:title>Presentation - AI + HI: The Modern Realtor</dc:title>
</cp:coreProperties>
</file>